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76" r:id="rId9"/>
    <p:sldId id="265" r:id="rId10"/>
    <p:sldId id="267" r:id="rId11"/>
    <p:sldId id="275" r:id="rId12"/>
    <p:sldId id="268" r:id="rId13"/>
    <p:sldId id="269" r:id="rId14"/>
    <p:sldId id="270" r:id="rId15"/>
    <p:sldId id="273" r:id="rId16"/>
    <p:sldId id="272" r:id="rId17"/>
    <p:sldId id="262" r:id="rId18"/>
    <p:sldId id="26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tisu\Desktop\Thesis%20corrections\DATA%20graph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tisu\Desktop\Thesis%20corrections\DATA%20graph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tisu\Desktop\Thesis%20corrections\DATA%20graph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tisu\Desktop\Thesis%20corrections\DATA%20graph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tisu\Desktop\Thesis%20corrections\DATA%20graph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tisu\Desktop\Thesis%20corrections\DATA%20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Sheet20!$G$5:$G$9</c:f>
              <c:strCache>
                <c:ptCount val="5"/>
                <c:pt idx="0">
                  <c:v>Drought</c:v>
                </c:pt>
                <c:pt idx="1">
                  <c:v>Runoff and erosion</c:v>
                </c:pt>
                <c:pt idx="2">
                  <c:v>Increased evaporation</c:v>
                </c:pt>
                <c:pt idx="3">
                  <c:v>Changing water levels</c:v>
                </c:pt>
                <c:pt idx="4">
                  <c:v>Increased water temperature</c:v>
                </c:pt>
              </c:strCache>
            </c:strRef>
          </c:cat>
          <c:val>
            <c:numRef>
              <c:f>Sheet20!$H$5:$H$9</c:f>
              <c:numCache>
                <c:formatCode>General</c:formatCode>
                <c:ptCount val="5"/>
                <c:pt idx="0">
                  <c:v>30</c:v>
                </c:pt>
                <c:pt idx="1">
                  <c:v>21</c:v>
                </c:pt>
                <c:pt idx="2">
                  <c:v>20</c:v>
                </c:pt>
                <c:pt idx="3">
                  <c:v>17</c:v>
                </c:pt>
                <c:pt idx="4">
                  <c:v>12</c:v>
                </c:pt>
              </c:numCache>
            </c:numRef>
          </c:val>
        </c:ser>
        <c:dLbls>
          <c:showLegendKey val="0"/>
          <c:showVal val="0"/>
          <c:showCatName val="0"/>
          <c:showSerName val="0"/>
          <c:showPercent val="0"/>
          <c:showBubbleSize val="0"/>
        </c:dLbls>
        <c:gapWidth val="300"/>
        <c:shape val="box"/>
        <c:axId val="92965504"/>
        <c:axId val="93942528"/>
        <c:axId val="0"/>
      </c:bar3DChart>
      <c:catAx>
        <c:axId val="92965504"/>
        <c:scaling>
          <c:orientation val="minMax"/>
        </c:scaling>
        <c:delete val="0"/>
        <c:axPos val="b"/>
        <c:title>
          <c:tx>
            <c:rich>
              <a:bodyPr/>
              <a:lstStyle/>
              <a:p>
                <a:pPr>
                  <a:defRPr/>
                </a:pPr>
                <a:r>
                  <a:rPr lang="en-US"/>
                  <a:t>Effect</a:t>
                </a:r>
                <a:r>
                  <a:rPr lang="en-US" baseline="0"/>
                  <a:t> of climate change on water resources</a:t>
                </a:r>
                <a:endParaRPr lang="en-US"/>
              </a:p>
            </c:rich>
          </c:tx>
          <c:layout/>
          <c:overlay val="0"/>
        </c:title>
        <c:numFmt formatCode="General" sourceLinked="1"/>
        <c:majorTickMark val="none"/>
        <c:minorTickMark val="none"/>
        <c:tickLblPos val="nextTo"/>
        <c:crossAx val="93942528"/>
        <c:crosses val="autoZero"/>
        <c:auto val="1"/>
        <c:lblAlgn val="ctr"/>
        <c:lblOffset val="100"/>
        <c:noMultiLvlLbl val="0"/>
      </c:catAx>
      <c:valAx>
        <c:axId val="93942528"/>
        <c:scaling>
          <c:orientation val="minMax"/>
        </c:scaling>
        <c:delete val="0"/>
        <c:axPos val="l"/>
        <c:title>
          <c:tx>
            <c:rich>
              <a:bodyPr/>
              <a:lstStyle/>
              <a:p>
                <a:pPr>
                  <a:defRPr/>
                </a:pPr>
                <a:r>
                  <a:rPr lang="en-US"/>
                  <a:t>Percentage</a:t>
                </a:r>
                <a:r>
                  <a:rPr lang="en-US" baseline="0"/>
                  <a:t> (%)</a:t>
                </a:r>
                <a:endParaRPr lang="en-US"/>
              </a:p>
            </c:rich>
          </c:tx>
          <c:layout/>
          <c:overlay val="0"/>
        </c:title>
        <c:numFmt formatCode="General" sourceLinked="1"/>
        <c:majorTickMark val="out"/>
        <c:minorTickMark val="none"/>
        <c:tickLblPos val="nextTo"/>
        <c:crossAx val="92965504"/>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Sheet1!$D$5</c:f>
              <c:strCache>
                <c:ptCount val="1"/>
                <c:pt idx="0">
                  <c:v>Percentage</c:v>
                </c:pt>
              </c:strCache>
            </c:strRef>
          </c:tx>
          <c:invertIfNegative val="0"/>
          <c:cat>
            <c:strRef>
              <c:f>Sheet1!$C$6:$C$11</c:f>
              <c:strCache>
                <c:ptCount val="6"/>
                <c:pt idx="0">
                  <c:v>Borehole</c:v>
                </c:pt>
                <c:pt idx="1">
                  <c:v>Piped</c:v>
                </c:pt>
                <c:pt idx="2">
                  <c:v>Rainwater</c:v>
                </c:pt>
                <c:pt idx="3">
                  <c:v>Well</c:v>
                </c:pt>
                <c:pt idx="4">
                  <c:v>River</c:v>
                </c:pt>
                <c:pt idx="5">
                  <c:v>Others</c:v>
                </c:pt>
              </c:strCache>
            </c:strRef>
          </c:cat>
          <c:val>
            <c:numRef>
              <c:f>Sheet1!$D$6:$D$11</c:f>
              <c:numCache>
                <c:formatCode>General</c:formatCode>
                <c:ptCount val="6"/>
                <c:pt idx="0">
                  <c:v>33.700000000000003</c:v>
                </c:pt>
                <c:pt idx="1">
                  <c:v>25.5</c:v>
                </c:pt>
                <c:pt idx="2">
                  <c:v>15.8</c:v>
                </c:pt>
                <c:pt idx="3">
                  <c:v>9.1999999999999993</c:v>
                </c:pt>
                <c:pt idx="4">
                  <c:v>7.6</c:v>
                </c:pt>
                <c:pt idx="5">
                  <c:v>8.1999999999999993</c:v>
                </c:pt>
              </c:numCache>
            </c:numRef>
          </c:val>
        </c:ser>
        <c:dLbls>
          <c:showLegendKey val="0"/>
          <c:showVal val="0"/>
          <c:showCatName val="0"/>
          <c:showSerName val="0"/>
          <c:showPercent val="0"/>
          <c:showBubbleSize val="0"/>
        </c:dLbls>
        <c:gapWidth val="150"/>
        <c:shape val="box"/>
        <c:axId val="93971968"/>
        <c:axId val="93973888"/>
        <c:axId val="0"/>
      </c:bar3DChart>
      <c:catAx>
        <c:axId val="93971968"/>
        <c:scaling>
          <c:orientation val="minMax"/>
        </c:scaling>
        <c:delete val="0"/>
        <c:axPos val="b"/>
        <c:title>
          <c:tx>
            <c:rich>
              <a:bodyPr/>
              <a:lstStyle/>
              <a:p>
                <a:pPr>
                  <a:defRPr/>
                </a:pPr>
                <a:r>
                  <a:rPr lang="en-US"/>
                  <a:t>Sources</a:t>
                </a:r>
                <a:r>
                  <a:rPr lang="en-US" baseline="0"/>
                  <a:t> of water</a:t>
                </a:r>
                <a:endParaRPr lang="en-US"/>
              </a:p>
            </c:rich>
          </c:tx>
          <c:layout/>
          <c:overlay val="0"/>
        </c:title>
        <c:numFmt formatCode="General" sourceLinked="1"/>
        <c:majorTickMark val="none"/>
        <c:minorTickMark val="none"/>
        <c:tickLblPos val="nextTo"/>
        <c:crossAx val="93973888"/>
        <c:crosses val="autoZero"/>
        <c:auto val="1"/>
        <c:lblAlgn val="ctr"/>
        <c:lblOffset val="100"/>
        <c:noMultiLvlLbl val="0"/>
      </c:catAx>
      <c:valAx>
        <c:axId val="93973888"/>
        <c:scaling>
          <c:orientation val="minMax"/>
        </c:scaling>
        <c:delete val="0"/>
        <c:axPos val="l"/>
        <c:title>
          <c:tx>
            <c:rich>
              <a:bodyPr/>
              <a:lstStyle/>
              <a:p>
                <a:pPr>
                  <a:defRPr/>
                </a:pPr>
                <a:r>
                  <a:rPr lang="en-US"/>
                  <a:t>Percentage</a:t>
                </a:r>
                <a:r>
                  <a:rPr lang="en-US" baseline="0"/>
                  <a:t> (%)</a:t>
                </a:r>
                <a:endParaRPr lang="en-US"/>
              </a:p>
            </c:rich>
          </c:tx>
          <c:layout/>
          <c:overlay val="0"/>
        </c:title>
        <c:numFmt formatCode="General" sourceLinked="1"/>
        <c:majorTickMark val="out"/>
        <c:minorTickMark val="none"/>
        <c:tickLblPos val="nextTo"/>
        <c:crossAx val="93971968"/>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Sheet4!$G$5</c:f>
              <c:strCache>
                <c:ptCount val="1"/>
                <c:pt idx="0">
                  <c:v>Percentage</c:v>
                </c:pt>
              </c:strCache>
            </c:strRef>
          </c:tx>
          <c:explosion val="25"/>
          <c:dPt>
            <c:idx val="0"/>
            <c:bubble3D val="0"/>
          </c:dPt>
          <c:dPt>
            <c:idx val="1"/>
            <c:bubble3D val="0"/>
          </c:dPt>
          <c:dLbls>
            <c:showLegendKey val="0"/>
            <c:showVal val="0"/>
            <c:showCatName val="0"/>
            <c:showSerName val="0"/>
            <c:showPercent val="1"/>
            <c:showBubbleSize val="0"/>
            <c:showLeaderLines val="1"/>
          </c:dLbls>
          <c:cat>
            <c:strRef>
              <c:f>Sheet4!$F$6:$F$7</c:f>
              <c:strCache>
                <c:ptCount val="2"/>
                <c:pt idx="0">
                  <c:v>Yes</c:v>
                </c:pt>
                <c:pt idx="1">
                  <c:v>No</c:v>
                </c:pt>
              </c:strCache>
            </c:strRef>
          </c:cat>
          <c:val>
            <c:numRef>
              <c:f>Sheet4!$G$6:$G$7</c:f>
              <c:numCache>
                <c:formatCode>General</c:formatCode>
                <c:ptCount val="2"/>
                <c:pt idx="0">
                  <c:v>86</c:v>
                </c:pt>
                <c:pt idx="1">
                  <c:v>14</c:v>
                </c:pt>
              </c:numCache>
            </c:numRef>
          </c:val>
        </c:ser>
        <c:dLbls>
          <c:showLegendKey val="0"/>
          <c:showVal val="0"/>
          <c:showCatName val="0"/>
          <c:showSerName val="0"/>
          <c:showPercent val="1"/>
          <c:showBubbleSize val="0"/>
          <c:showLeaderLines val="1"/>
        </c:dLbls>
      </c:pie3DChart>
      <c:spPr>
        <a:noFill/>
        <a:ln w="25400">
          <a:noFill/>
        </a:ln>
      </c:spPr>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Sheet6!$G$6</c:f>
              <c:strCache>
                <c:ptCount val="1"/>
                <c:pt idx="0">
                  <c:v>Percentage</c:v>
                </c:pt>
              </c:strCache>
            </c:strRef>
          </c:tx>
          <c:invertIfNegative val="0"/>
          <c:cat>
            <c:strRef>
              <c:f>Sheet6!$F$7:$F$11</c:f>
              <c:strCache>
                <c:ptCount val="5"/>
                <c:pt idx="0">
                  <c:v>Rooftop</c:v>
                </c:pt>
                <c:pt idx="1">
                  <c:v>Runoff</c:v>
                </c:pt>
                <c:pt idx="2">
                  <c:v>Household water</c:v>
                </c:pt>
                <c:pt idx="3">
                  <c:v>Infield soil &amp; water</c:v>
                </c:pt>
                <c:pt idx="4">
                  <c:v>Surface storage</c:v>
                </c:pt>
              </c:strCache>
            </c:strRef>
          </c:cat>
          <c:val>
            <c:numRef>
              <c:f>Sheet6!$G$7:$G$11</c:f>
              <c:numCache>
                <c:formatCode>General</c:formatCode>
                <c:ptCount val="5"/>
                <c:pt idx="0">
                  <c:v>76.900000000000006</c:v>
                </c:pt>
                <c:pt idx="1">
                  <c:v>8.1</c:v>
                </c:pt>
                <c:pt idx="2">
                  <c:v>6.5</c:v>
                </c:pt>
                <c:pt idx="3">
                  <c:v>6.5</c:v>
                </c:pt>
                <c:pt idx="4">
                  <c:v>2</c:v>
                </c:pt>
              </c:numCache>
            </c:numRef>
          </c:val>
        </c:ser>
        <c:dLbls>
          <c:showLegendKey val="0"/>
          <c:showVal val="0"/>
          <c:showCatName val="0"/>
          <c:showSerName val="0"/>
          <c:showPercent val="0"/>
          <c:showBubbleSize val="0"/>
        </c:dLbls>
        <c:gapWidth val="300"/>
        <c:shape val="box"/>
        <c:axId val="95554560"/>
        <c:axId val="95556736"/>
        <c:axId val="0"/>
      </c:bar3DChart>
      <c:catAx>
        <c:axId val="95554560"/>
        <c:scaling>
          <c:orientation val="minMax"/>
        </c:scaling>
        <c:delete val="0"/>
        <c:axPos val="b"/>
        <c:title>
          <c:tx>
            <c:rich>
              <a:bodyPr/>
              <a:lstStyle/>
              <a:p>
                <a:pPr>
                  <a:defRPr/>
                </a:pPr>
                <a:r>
                  <a:rPr lang="en-US"/>
                  <a:t>Rainwater</a:t>
                </a:r>
                <a:r>
                  <a:rPr lang="en-US" baseline="0"/>
                  <a:t> harvesting technologies</a:t>
                </a:r>
                <a:endParaRPr lang="en-US"/>
              </a:p>
            </c:rich>
          </c:tx>
          <c:layout/>
          <c:overlay val="0"/>
        </c:title>
        <c:numFmt formatCode="General" sourceLinked="1"/>
        <c:majorTickMark val="none"/>
        <c:minorTickMark val="none"/>
        <c:tickLblPos val="nextTo"/>
        <c:crossAx val="95556736"/>
        <c:crosses val="autoZero"/>
        <c:auto val="1"/>
        <c:lblAlgn val="ctr"/>
        <c:lblOffset val="100"/>
        <c:noMultiLvlLbl val="0"/>
      </c:catAx>
      <c:valAx>
        <c:axId val="95556736"/>
        <c:scaling>
          <c:orientation val="minMax"/>
        </c:scaling>
        <c:delete val="0"/>
        <c:axPos val="l"/>
        <c:title>
          <c:tx>
            <c:rich>
              <a:bodyPr/>
              <a:lstStyle/>
              <a:p>
                <a:pPr>
                  <a:defRPr/>
                </a:pPr>
                <a:r>
                  <a:rPr lang="en-US"/>
                  <a:t>Percentage</a:t>
                </a:r>
                <a:r>
                  <a:rPr lang="en-US" baseline="0"/>
                  <a:t> (%)</a:t>
                </a:r>
                <a:endParaRPr lang="en-US"/>
              </a:p>
            </c:rich>
          </c:tx>
          <c:layout/>
          <c:overlay val="0"/>
        </c:title>
        <c:numFmt formatCode="General" sourceLinked="1"/>
        <c:majorTickMark val="out"/>
        <c:minorTickMark val="none"/>
        <c:tickLblPos val="nextTo"/>
        <c:crossAx val="95554560"/>
        <c:crosses val="autoZero"/>
        <c:crossBetween val="between"/>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Sheet3!$H$6</c:f>
              <c:strCache>
                <c:ptCount val="1"/>
                <c:pt idx="0">
                  <c:v>Percentage</c:v>
                </c:pt>
              </c:strCache>
            </c:strRef>
          </c:tx>
          <c:invertIfNegative val="0"/>
          <c:cat>
            <c:strRef>
              <c:f>Sheet3!$G$7:$G$9</c:f>
              <c:strCache>
                <c:ptCount val="3"/>
                <c:pt idx="0">
                  <c:v>Domestic use</c:v>
                </c:pt>
                <c:pt idx="1">
                  <c:v>Livestock</c:v>
                </c:pt>
                <c:pt idx="2">
                  <c:v>Irrigation</c:v>
                </c:pt>
              </c:strCache>
            </c:strRef>
          </c:cat>
          <c:val>
            <c:numRef>
              <c:f>Sheet3!$H$7:$H$9</c:f>
              <c:numCache>
                <c:formatCode>General</c:formatCode>
                <c:ptCount val="3"/>
                <c:pt idx="0">
                  <c:v>80.2</c:v>
                </c:pt>
                <c:pt idx="1">
                  <c:v>1.4</c:v>
                </c:pt>
                <c:pt idx="2">
                  <c:v>5.8</c:v>
                </c:pt>
              </c:numCache>
            </c:numRef>
          </c:val>
        </c:ser>
        <c:dLbls>
          <c:showLegendKey val="0"/>
          <c:showVal val="0"/>
          <c:showCatName val="0"/>
          <c:showSerName val="0"/>
          <c:showPercent val="0"/>
          <c:showBubbleSize val="0"/>
        </c:dLbls>
        <c:gapWidth val="300"/>
        <c:shape val="box"/>
        <c:axId val="95582080"/>
        <c:axId val="95584256"/>
        <c:axId val="0"/>
      </c:bar3DChart>
      <c:catAx>
        <c:axId val="95582080"/>
        <c:scaling>
          <c:orientation val="minMax"/>
        </c:scaling>
        <c:delete val="0"/>
        <c:axPos val="b"/>
        <c:title>
          <c:tx>
            <c:rich>
              <a:bodyPr/>
              <a:lstStyle/>
              <a:p>
                <a:pPr>
                  <a:defRPr/>
                </a:pPr>
                <a:r>
                  <a:rPr lang="en-US"/>
                  <a:t>Uses</a:t>
                </a:r>
                <a:r>
                  <a:rPr lang="en-US" baseline="0"/>
                  <a:t> of harvested water</a:t>
                </a:r>
                <a:endParaRPr lang="en-US"/>
              </a:p>
            </c:rich>
          </c:tx>
          <c:layout/>
          <c:overlay val="0"/>
        </c:title>
        <c:numFmt formatCode="General" sourceLinked="1"/>
        <c:majorTickMark val="none"/>
        <c:minorTickMark val="none"/>
        <c:tickLblPos val="nextTo"/>
        <c:crossAx val="95584256"/>
        <c:crosses val="autoZero"/>
        <c:auto val="1"/>
        <c:lblAlgn val="ctr"/>
        <c:lblOffset val="100"/>
        <c:noMultiLvlLbl val="0"/>
      </c:catAx>
      <c:valAx>
        <c:axId val="95584256"/>
        <c:scaling>
          <c:orientation val="minMax"/>
        </c:scaling>
        <c:delete val="0"/>
        <c:axPos val="l"/>
        <c:title>
          <c:tx>
            <c:rich>
              <a:bodyPr/>
              <a:lstStyle/>
              <a:p>
                <a:pPr>
                  <a:defRPr/>
                </a:pPr>
                <a:r>
                  <a:rPr lang="en-US"/>
                  <a:t>Percentage</a:t>
                </a:r>
                <a:r>
                  <a:rPr lang="en-US" baseline="0"/>
                  <a:t> (%)</a:t>
                </a:r>
                <a:endParaRPr lang="en-US"/>
              </a:p>
            </c:rich>
          </c:tx>
          <c:layout/>
          <c:overlay val="0"/>
        </c:title>
        <c:numFmt formatCode="General" sourceLinked="1"/>
        <c:majorTickMark val="out"/>
        <c:minorTickMark val="none"/>
        <c:tickLblPos val="nextTo"/>
        <c:crossAx val="95582080"/>
        <c:crosses val="autoZero"/>
        <c:crossBetween val="between"/>
      </c:valAx>
      <c:spPr>
        <a:noFill/>
        <a:ln w="25400">
          <a:no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Sheet5!$J$6</c:f>
              <c:strCache>
                <c:ptCount val="1"/>
                <c:pt idx="0">
                  <c:v>Percentage</c:v>
                </c:pt>
              </c:strCache>
            </c:strRef>
          </c:tx>
          <c:invertIfNegative val="0"/>
          <c:cat>
            <c:strRef>
              <c:f>Sheet5!$I$7:$I$9</c:f>
              <c:strCache>
                <c:ptCount val="3"/>
                <c:pt idx="0">
                  <c:v>Lack of information/expertise</c:v>
                </c:pt>
                <c:pt idx="1">
                  <c:v>Expensive</c:v>
                </c:pt>
                <c:pt idx="2">
                  <c:v>Not interested</c:v>
                </c:pt>
              </c:strCache>
            </c:strRef>
          </c:cat>
          <c:val>
            <c:numRef>
              <c:f>Sheet5!$J$7:$J$9</c:f>
              <c:numCache>
                <c:formatCode>General</c:formatCode>
                <c:ptCount val="3"/>
                <c:pt idx="0">
                  <c:v>24.6</c:v>
                </c:pt>
                <c:pt idx="1">
                  <c:v>60.4</c:v>
                </c:pt>
                <c:pt idx="2">
                  <c:v>15</c:v>
                </c:pt>
              </c:numCache>
            </c:numRef>
          </c:val>
        </c:ser>
        <c:dLbls>
          <c:showLegendKey val="0"/>
          <c:showVal val="0"/>
          <c:showCatName val="0"/>
          <c:showSerName val="0"/>
          <c:showPercent val="0"/>
          <c:showBubbleSize val="0"/>
        </c:dLbls>
        <c:gapWidth val="150"/>
        <c:shape val="box"/>
        <c:axId val="95609600"/>
        <c:axId val="95611136"/>
        <c:axId val="0"/>
      </c:bar3DChart>
      <c:catAx>
        <c:axId val="95609600"/>
        <c:scaling>
          <c:orientation val="minMax"/>
        </c:scaling>
        <c:delete val="0"/>
        <c:axPos val="b"/>
        <c:numFmt formatCode="General" sourceLinked="1"/>
        <c:majorTickMark val="none"/>
        <c:minorTickMark val="none"/>
        <c:tickLblPos val="nextTo"/>
        <c:crossAx val="95611136"/>
        <c:crosses val="autoZero"/>
        <c:auto val="1"/>
        <c:lblAlgn val="ctr"/>
        <c:lblOffset val="100"/>
        <c:noMultiLvlLbl val="0"/>
      </c:catAx>
      <c:valAx>
        <c:axId val="95611136"/>
        <c:scaling>
          <c:orientation val="minMax"/>
        </c:scaling>
        <c:delete val="0"/>
        <c:axPos val="l"/>
        <c:title>
          <c:tx>
            <c:rich>
              <a:bodyPr/>
              <a:lstStyle/>
              <a:p>
                <a:pPr>
                  <a:defRPr/>
                </a:pPr>
                <a:r>
                  <a:rPr lang="en-US"/>
                  <a:t>Percentage</a:t>
                </a:r>
                <a:r>
                  <a:rPr lang="en-US" baseline="0"/>
                  <a:t> (%)</a:t>
                </a:r>
                <a:endParaRPr lang="en-US"/>
              </a:p>
            </c:rich>
          </c:tx>
          <c:layout/>
          <c:overlay val="0"/>
        </c:title>
        <c:numFmt formatCode="General" sourceLinked="1"/>
        <c:majorTickMark val="none"/>
        <c:minorTickMark val="none"/>
        <c:tickLblPos val="nextTo"/>
        <c:crossAx val="95609600"/>
        <c:crosses val="autoZero"/>
        <c:crossBetween val="between"/>
      </c:valAx>
      <c:dTable>
        <c:showHorzBorder val="1"/>
        <c:showVertBorder val="1"/>
        <c:showOutline val="1"/>
        <c:showKeys val="1"/>
      </c:dTable>
      <c:spPr>
        <a:noFill/>
        <a:ln w="25400">
          <a:noFill/>
        </a:ln>
      </c:spPr>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6470BA-9C57-4715-8F43-B0FE744E3E70}"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387295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470BA-9C57-4715-8F43-B0FE744E3E70}"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158890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470BA-9C57-4715-8F43-B0FE744E3E70}"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131916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470BA-9C57-4715-8F43-B0FE744E3E70}"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219623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470BA-9C57-4715-8F43-B0FE744E3E70}" type="datetimeFigureOut">
              <a:rPr lang="en-US" smtClean="0"/>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88781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6470BA-9C57-4715-8F43-B0FE744E3E70}"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54734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6470BA-9C57-4715-8F43-B0FE744E3E70}" type="datetimeFigureOut">
              <a:rPr lang="en-US" smtClean="0"/>
              <a:t>12/12/2014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372776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6470BA-9C57-4715-8F43-B0FE744E3E70}" type="datetimeFigureOut">
              <a:rPr lang="en-US" smtClean="0"/>
              <a:t>12/12/2014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183890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470BA-9C57-4715-8F43-B0FE744E3E70}" type="datetimeFigureOut">
              <a:rPr lang="en-US" smtClean="0"/>
              <a:t>12/12/2014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186035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470BA-9C57-4715-8F43-B0FE744E3E70}"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223636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470BA-9C57-4715-8F43-B0FE744E3E70}" type="datetimeFigureOut">
              <a:rPr lang="en-US" smtClean="0"/>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E68E6-904D-4DFF-81FB-9D66B530B904}" type="slidenum">
              <a:rPr lang="en-US" smtClean="0"/>
              <a:t>‹#›</a:t>
            </a:fld>
            <a:endParaRPr lang="en-US"/>
          </a:p>
        </p:txBody>
      </p:sp>
    </p:spTree>
    <p:extLst>
      <p:ext uri="{BB962C8B-B14F-4D97-AF65-F5344CB8AC3E}">
        <p14:creationId xmlns:p14="http://schemas.microsoft.com/office/powerpoint/2010/main" val="367916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470BA-9C57-4715-8F43-B0FE744E3E70}" type="datetimeFigureOut">
              <a:rPr lang="en-US" smtClean="0"/>
              <a:t>12/12/2014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E68E6-904D-4DFF-81FB-9D66B530B904}" type="slidenum">
              <a:rPr lang="en-US" smtClean="0"/>
              <a:t>‹#›</a:t>
            </a:fld>
            <a:endParaRPr lang="en-US"/>
          </a:p>
        </p:txBody>
      </p:sp>
    </p:spTree>
    <p:extLst>
      <p:ext uri="{BB962C8B-B14F-4D97-AF65-F5344CB8AC3E}">
        <p14:creationId xmlns:p14="http://schemas.microsoft.com/office/powerpoint/2010/main" val="422266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886200"/>
          </a:xfrm>
        </p:spPr>
        <p:txBody>
          <a:bodyPr>
            <a:normAutofit fontScale="90000"/>
          </a:bodyPr>
          <a:lstStyle/>
          <a:p>
            <a:r>
              <a:rPr lang="en-US" b="1" dirty="0" smtClean="0">
                <a:latin typeface="Garamond" pitchFamily="18" charset="0"/>
              </a:rPr>
              <a:t>LAND USE CHANGE, WATER AVAILABILITY AND ADAPTATION STRATEGIES IN CHANGING AND VARIABILE CLIMATE IN KAJIADO NORTH, KENYA</a:t>
            </a:r>
            <a:endParaRPr lang="en-US" b="1" dirty="0">
              <a:latin typeface="Garamond" pitchFamily="18" charset="0"/>
            </a:endParaRPr>
          </a:p>
        </p:txBody>
      </p:sp>
      <p:sp>
        <p:nvSpPr>
          <p:cNvPr id="3" name="Subtitle 2"/>
          <p:cNvSpPr>
            <a:spLocks noGrp="1"/>
          </p:cNvSpPr>
          <p:nvPr>
            <p:ph type="subTitle" idx="1"/>
          </p:nvPr>
        </p:nvSpPr>
        <p:spPr>
          <a:xfrm>
            <a:off x="1371600" y="4343400"/>
            <a:ext cx="6400800" cy="1905000"/>
          </a:xfrm>
        </p:spPr>
        <p:txBody>
          <a:bodyPr>
            <a:normAutofit fontScale="92500" lnSpcReduction="20000"/>
          </a:bodyPr>
          <a:lstStyle/>
          <a:p>
            <a:endParaRPr lang="en-US" dirty="0" smtClean="0">
              <a:latin typeface="Garamond" pitchFamily="18" charset="0"/>
            </a:endParaRPr>
          </a:p>
          <a:p>
            <a:endParaRPr lang="en-US" dirty="0" smtClean="0">
              <a:latin typeface="Garamond" pitchFamily="18" charset="0"/>
            </a:endParaRPr>
          </a:p>
          <a:p>
            <a:r>
              <a:rPr lang="en-US" dirty="0" smtClean="0">
                <a:latin typeface="Garamond" pitchFamily="18" charset="0"/>
              </a:rPr>
              <a:t>By</a:t>
            </a:r>
          </a:p>
          <a:p>
            <a:r>
              <a:rPr lang="en-US" dirty="0" smtClean="0">
                <a:latin typeface="Garamond" pitchFamily="18" charset="0"/>
              </a:rPr>
              <a:t>Mtisunge Mngoli</a:t>
            </a:r>
            <a:endParaRPr lang="en-US" dirty="0">
              <a:latin typeface="Garamond" pitchFamily="18" charset="0"/>
            </a:endParaRPr>
          </a:p>
        </p:txBody>
      </p:sp>
    </p:spTree>
    <p:extLst>
      <p:ext uri="{BB962C8B-B14F-4D97-AF65-F5344CB8AC3E}">
        <p14:creationId xmlns:p14="http://schemas.microsoft.com/office/powerpoint/2010/main" val="3994082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900" dirty="0" smtClean="0">
                <a:latin typeface="Garamond" pitchFamily="18" charset="0"/>
              </a:rPr>
              <a:t>Effect of climate change and variability on water resources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0871913"/>
              </p:ext>
            </p:extLst>
          </p:nvPr>
        </p:nvGraphicFramePr>
        <p:xfrm>
          <a:off x="457200" y="1600200"/>
          <a:ext cx="7772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8252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latin typeface="Garamond" pitchFamily="18" charset="0"/>
              </a:rPr>
              <a:t>Adaptation strategies</a:t>
            </a:r>
            <a:endParaRPr lang="en-US" sz="3500" dirty="0">
              <a:latin typeface="Garamond"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5716792"/>
              </p:ext>
            </p:extLst>
          </p:nvPr>
        </p:nvGraphicFramePr>
        <p:xfrm>
          <a:off x="457200" y="1600200"/>
          <a:ext cx="8229600" cy="4267200"/>
        </p:xfrm>
        <a:graphic>
          <a:graphicData uri="http://schemas.openxmlformats.org/drawingml/2006/table">
            <a:tbl>
              <a:tblPr firstRow="1" bandRow="1">
                <a:tableStyleId>{5C22544A-7EE6-4342-B048-85BDC9FD1C3A}</a:tableStyleId>
              </a:tblPr>
              <a:tblGrid>
                <a:gridCol w="4114800"/>
                <a:gridCol w="4114800"/>
              </a:tblGrid>
              <a:tr h="609600">
                <a:tc>
                  <a:txBody>
                    <a:bodyPr/>
                    <a:lstStyle/>
                    <a:p>
                      <a:r>
                        <a:rPr lang="en-US" dirty="0" smtClean="0"/>
                        <a:t>Coping strategy</a:t>
                      </a:r>
                      <a:endParaRPr lang="en-US" dirty="0"/>
                    </a:p>
                  </a:txBody>
                  <a:tcPr/>
                </a:tc>
                <a:tc>
                  <a:txBody>
                    <a:bodyPr/>
                    <a:lstStyle/>
                    <a:p>
                      <a:r>
                        <a:rPr lang="en-US" dirty="0" smtClean="0"/>
                        <a:t>Percentage</a:t>
                      </a:r>
                      <a:endParaRPr lang="en-US" dirty="0"/>
                    </a:p>
                  </a:txBody>
                  <a:tcPr/>
                </a:tc>
              </a:tr>
              <a:tr h="609600">
                <a:tc>
                  <a:txBody>
                    <a:bodyPr/>
                    <a:lstStyle/>
                    <a:p>
                      <a:r>
                        <a:rPr lang="en-US" dirty="0" smtClean="0"/>
                        <a:t>Planting tree</a:t>
                      </a:r>
                      <a:endParaRPr lang="en-US" dirty="0"/>
                    </a:p>
                  </a:txBody>
                  <a:tcPr/>
                </a:tc>
                <a:tc>
                  <a:txBody>
                    <a:bodyPr/>
                    <a:lstStyle/>
                    <a:p>
                      <a:r>
                        <a:rPr lang="en-US" dirty="0" smtClean="0"/>
                        <a:t>49.8</a:t>
                      </a:r>
                      <a:endParaRPr lang="en-US" dirty="0"/>
                    </a:p>
                  </a:txBody>
                  <a:tcPr/>
                </a:tc>
              </a:tr>
              <a:tr h="609600">
                <a:tc>
                  <a:txBody>
                    <a:bodyPr/>
                    <a:lstStyle/>
                    <a:p>
                      <a:r>
                        <a:rPr lang="en-US" dirty="0" smtClean="0"/>
                        <a:t>Planting drought resistant crops</a:t>
                      </a:r>
                      <a:endParaRPr lang="en-US" dirty="0"/>
                    </a:p>
                  </a:txBody>
                  <a:tcPr/>
                </a:tc>
                <a:tc>
                  <a:txBody>
                    <a:bodyPr/>
                    <a:lstStyle/>
                    <a:p>
                      <a:r>
                        <a:rPr lang="en-US" dirty="0" smtClean="0"/>
                        <a:t>20.5</a:t>
                      </a:r>
                      <a:endParaRPr lang="en-US" dirty="0"/>
                    </a:p>
                  </a:txBody>
                  <a:tcPr/>
                </a:tc>
              </a:tr>
              <a:tr h="609600">
                <a:tc>
                  <a:txBody>
                    <a:bodyPr/>
                    <a:lstStyle/>
                    <a:p>
                      <a:r>
                        <a:rPr lang="en-US" dirty="0" smtClean="0"/>
                        <a:t>Rainwater</a:t>
                      </a:r>
                      <a:r>
                        <a:rPr lang="en-US" baseline="0" dirty="0" smtClean="0"/>
                        <a:t> harvesting</a:t>
                      </a:r>
                      <a:endParaRPr lang="en-US" dirty="0"/>
                    </a:p>
                  </a:txBody>
                  <a:tcPr/>
                </a:tc>
                <a:tc>
                  <a:txBody>
                    <a:bodyPr/>
                    <a:lstStyle/>
                    <a:p>
                      <a:r>
                        <a:rPr lang="en-US" dirty="0" smtClean="0"/>
                        <a:t>12.6</a:t>
                      </a:r>
                      <a:endParaRPr lang="en-US" dirty="0"/>
                    </a:p>
                  </a:txBody>
                  <a:tcPr/>
                </a:tc>
              </a:tr>
              <a:tr h="609600">
                <a:tc>
                  <a:txBody>
                    <a:bodyPr/>
                    <a:lstStyle/>
                    <a:p>
                      <a:r>
                        <a:rPr lang="en-US" dirty="0" smtClean="0"/>
                        <a:t>Agroforestry</a:t>
                      </a:r>
                      <a:endParaRPr lang="en-US" dirty="0"/>
                    </a:p>
                  </a:txBody>
                  <a:tcPr/>
                </a:tc>
                <a:tc>
                  <a:txBody>
                    <a:bodyPr/>
                    <a:lstStyle/>
                    <a:p>
                      <a:r>
                        <a:rPr lang="en-US" dirty="0" smtClean="0"/>
                        <a:t>9</a:t>
                      </a:r>
                      <a:endParaRPr lang="en-US" dirty="0"/>
                    </a:p>
                  </a:txBody>
                  <a:tcPr/>
                </a:tc>
              </a:tr>
              <a:tr h="609600">
                <a:tc>
                  <a:txBody>
                    <a:bodyPr/>
                    <a:lstStyle/>
                    <a:p>
                      <a:r>
                        <a:rPr lang="en-US" dirty="0" smtClean="0"/>
                        <a:t>Application</a:t>
                      </a:r>
                      <a:r>
                        <a:rPr lang="en-US" baseline="0" dirty="0" smtClean="0"/>
                        <a:t> of fertilizer</a:t>
                      </a:r>
                      <a:endParaRPr lang="en-US" dirty="0"/>
                    </a:p>
                  </a:txBody>
                  <a:tcPr/>
                </a:tc>
                <a:tc>
                  <a:txBody>
                    <a:bodyPr/>
                    <a:lstStyle/>
                    <a:p>
                      <a:r>
                        <a:rPr lang="en-US" dirty="0" smtClean="0"/>
                        <a:t>5.7</a:t>
                      </a:r>
                      <a:endParaRPr lang="en-US" dirty="0"/>
                    </a:p>
                  </a:txBody>
                  <a:tcPr/>
                </a:tc>
              </a:tr>
              <a:tr h="609600">
                <a:tc>
                  <a:txBody>
                    <a:bodyPr/>
                    <a:lstStyle/>
                    <a:p>
                      <a:r>
                        <a:rPr lang="en-US" dirty="0" smtClean="0"/>
                        <a:t>Irrigation</a:t>
                      </a:r>
                      <a:endParaRPr lang="en-US" dirty="0"/>
                    </a:p>
                  </a:txBody>
                  <a:tcPr/>
                </a:tc>
                <a:tc>
                  <a:txBody>
                    <a:bodyPr/>
                    <a:lstStyle/>
                    <a:p>
                      <a:r>
                        <a:rPr lang="en-US" dirty="0" smtClean="0"/>
                        <a:t>2.4</a:t>
                      </a:r>
                      <a:endParaRPr lang="en-US" dirty="0"/>
                    </a:p>
                  </a:txBody>
                  <a:tcPr/>
                </a:tc>
              </a:tr>
            </a:tbl>
          </a:graphicData>
        </a:graphic>
      </p:graphicFrame>
    </p:spTree>
    <p:extLst>
      <p:ext uri="{BB962C8B-B14F-4D97-AF65-F5344CB8AC3E}">
        <p14:creationId xmlns:p14="http://schemas.microsoft.com/office/powerpoint/2010/main" val="595465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a:latin typeface="Garamond" pitchFamily="18" charset="0"/>
              </a:rPr>
              <a:t>Available water </a:t>
            </a:r>
            <a:r>
              <a:rPr lang="en-US" sz="3500" dirty="0" smtClean="0">
                <a:latin typeface="Garamond" pitchFamily="18" charset="0"/>
              </a:rPr>
              <a:t>sources</a:t>
            </a:r>
            <a:endParaRPr lang="en-US" sz="3500" dirty="0">
              <a:latin typeface="Garamond"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081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latin typeface="Garamond" pitchFamily="18" charset="0"/>
              </a:rPr>
              <a:t>Awareness on water harvesting and water </a:t>
            </a:r>
            <a:r>
              <a:rPr lang="en-US" sz="3500" dirty="0" smtClean="0">
                <a:latin typeface="Garamond" pitchFamily="18" charset="0"/>
              </a:rPr>
              <a:t>harvesting</a:t>
            </a:r>
            <a:endParaRPr lang="en-US" sz="3500" dirty="0">
              <a:latin typeface="Garamond" pitchFamily="18" charset="0"/>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119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500" dirty="0">
                <a:latin typeface="Garamond" pitchFamily="18" charset="0"/>
              </a:rPr>
              <a:t>Rainwater harvesting </a:t>
            </a:r>
            <a:r>
              <a:rPr lang="en-US" sz="3500" dirty="0" smtClean="0">
                <a:latin typeface="Garamond" pitchFamily="18" charset="0"/>
              </a:rPr>
              <a:t>technologies used</a:t>
            </a:r>
            <a:endParaRPr lang="en-US" sz="3500" dirty="0">
              <a:latin typeface="Garamond"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2587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latin typeface="Garamond" pitchFamily="18" charset="0"/>
                <a:cs typeface="Times New Roman" pitchFamily="18" charset="0"/>
              </a:rPr>
              <a:t>Uses of the harvested water</a:t>
            </a:r>
            <a:endParaRPr lang="en-US" sz="3500" dirty="0">
              <a:latin typeface="Garamond"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7437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latin typeface="Garamond" pitchFamily="18" charset="0"/>
              </a:rPr>
              <a:t>Reasons for not harvesting water</a:t>
            </a:r>
            <a:endParaRPr lang="en-US" sz="3500" dirty="0">
              <a:latin typeface="Garamond" pitchFamily="18" charset="0"/>
            </a:endParaRPr>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005914554"/>
              </p:ext>
            </p:extLst>
          </p:nvPr>
        </p:nvGraphicFramePr>
        <p:xfrm>
          <a:off x="914400" y="1752600"/>
          <a:ext cx="74676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569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Garamond" pitchFamily="18" charset="0"/>
              </a:rPr>
              <a:t>CONCLUSION</a:t>
            </a:r>
            <a:endParaRPr lang="en-US" sz="4000" dirty="0">
              <a:latin typeface="Garamond" pitchFamily="18" charset="0"/>
            </a:endParaRPr>
          </a:p>
        </p:txBody>
      </p:sp>
      <p:sp>
        <p:nvSpPr>
          <p:cNvPr id="3" name="Content Placeholder 2"/>
          <p:cNvSpPr>
            <a:spLocks noGrp="1"/>
          </p:cNvSpPr>
          <p:nvPr>
            <p:ph idx="1"/>
          </p:nvPr>
        </p:nvSpPr>
        <p:spPr/>
        <p:txBody>
          <a:bodyPr>
            <a:normAutofit fontScale="62500" lnSpcReduction="20000"/>
          </a:bodyPr>
          <a:lstStyle/>
          <a:p>
            <a:pPr algn="just"/>
            <a:r>
              <a:rPr lang="en-US" sz="4000" dirty="0">
                <a:latin typeface="Garamond" pitchFamily="18" charset="0"/>
              </a:rPr>
              <a:t>Land use/land covers have changed </a:t>
            </a:r>
            <a:r>
              <a:rPr lang="en-US" sz="4000" dirty="0" smtClean="0">
                <a:latin typeface="Garamond" pitchFamily="18" charset="0"/>
              </a:rPr>
              <a:t>significantly over </a:t>
            </a:r>
            <a:r>
              <a:rPr lang="en-US" sz="4000" dirty="0">
                <a:latin typeface="Garamond" pitchFamily="18" charset="0"/>
              </a:rPr>
              <a:t>time in Kajiado North. There has been a decrease in grassland and an increase in settlements. The maps revealed a significant increase in settlement of 3.75% from 1990-2000 and 6.5% from 2000 to 2010 and a significant decrease in grassland of 4.6% from 1990 to 2000 and 7.2% from 2000 to 2010. </a:t>
            </a:r>
            <a:endParaRPr lang="en-US" sz="4000" dirty="0" smtClean="0">
              <a:latin typeface="Garamond" pitchFamily="18" charset="0"/>
            </a:endParaRPr>
          </a:p>
          <a:p>
            <a:pPr algn="just"/>
            <a:r>
              <a:rPr lang="en-GB" sz="4000" dirty="0" smtClean="0">
                <a:latin typeface="Garamond" pitchFamily="18" charset="0"/>
              </a:rPr>
              <a:t>Climate </a:t>
            </a:r>
            <a:r>
              <a:rPr lang="en-GB" sz="4000" dirty="0">
                <a:latin typeface="Garamond" pitchFamily="18" charset="0"/>
              </a:rPr>
              <a:t>change</a:t>
            </a:r>
            <a:r>
              <a:rPr lang="en-US" sz="4000" dirty="0">
                <a:latin typeface="Garamond" pitchFamily="18" charset="0"/>
              </a:rPr>
              <a:t> has affected Kajiado County affecting </a:t>
            </a:r>
            <a:r>
              <a:rPr lang="en-US" sz="4000" dirty="0" smtClean="0">
                <a:latin typeface="Garamond" pitchFamily="18" charset="0"/>
              </a:rPr>
              <a:t>water resources and agriculture in general.</a:t>
            </a:r>
          </a:p>
          <a:p>
            <a:pPr algn="just"/>
            <a:r>
              <a:rPr lang="en-US" sz="4000" dirty="0" smtClean="0">
                <a:latin typeface="Garamond" pitchFamily="18" charset="0"/>
              </a:rPr>
              <a:t>People are aware of rainwater harvesting and its benefits</a:t>
            </a:r>
          </a:p>
          <a:p>
            <a:pPr algn="just"/>
            <a:r>
              <a:rPr lang="en-US" sz="4000" dirty="0" smtClean="0">
                <a:latin typeface="Garamond" pitchFamily="18" charset="0"/>
              </a:rPr>
              <a:t>Agriculture is not the main reason for harvesting water in the area as most of them use it for domestic use because of lack of equipment</a:t>
            </a:r>
            <a:endParaRPr lang="en-US" sz="4000" dirty="0">
              <a:latin typeface="Garamond" pitchFamily="18" charset="0"/>
            </a:endParaRPr>
          </a:p>
          <a:p>
            <a:endParaRPr lang="en-US" dirty="0"/>
          </a:p>
        </p:txBody>
      </p:sp>
    </p:spTree>
    <p:extLst>
      <p:ext uri="{BB962C8B-B14F-4D97-AF65-F5344CB8AC3E}">
        <p14:creationId xmlns:p14="http://schemas.microsoft.com/office/powerpoint/2010/main" val="2291680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Garamond" pitchFamily="18" charset="0"/>
              </a:rPr>
              <a:t>RECOMMENDATION</a:t>
            </a:r>
            <a:endParaRPr lang="en-US" sz="4000" dirty="0">
              <a:latin typeface="Garamond" pitchFamily="18" charset="0"/>
            </a:endParaRPr>
          </a:p>
        </p:txBody>
      </p:sp>
      <p:sp>
        <p:nvSpPr>
          <p:cNvPr id="3" name="Content Placeholder 2"/>
          <p:cNvSpPr>
            <a:spLocks noGrp="1"/>
          </p:cNvSpPr>
          <p:nvPr>
            <p:ph idx="1"/>
          </p:nvPr>
        </p:nvSpPr>
        <p:spPr/>
        <p:txBody>
          <a:bodyPr>
            <a:normAutofit fontScale="70000" lnSpcReduction="20000"/>
          </a:bodyPr>
          <a:lstStyle/>
          <a:p>
            <a:pPr algn="just"/>
            <a:r>
              <a:rPr lang="en-US" sz="3300" dirty="0" smtClean="0">
                <a:latin typeface="Garamond" pitchFamily="18" charset="0"/>
              </a:rPr>
              <a:t>There </a:t>
            </a:r>
            <a:r>
              <a:rPr lang="en-US" sz="3300" dirty="0">
                <a:latin typeface="Garamond" pitchFamily="18" charset="0"/>
              </a:rPr>
              <a:t>is need for </a:t>
            </a:r>
            <a:r>
              <a:rPr lang="en-US" sz="3300" dirty="0" smtClean="0">
                <a:latin typeface="Garamond" pitchFamily="18" charset="0"/>
              </a:rPr>
              <a:t>constant monitoring of land </a:t>
            </a:r>
            <a:r>
              <a:rPr lang="en-US" sz="3300" dirty="0">
                <a:latin typeface="Garamond" pitchFamily="18" charset="0"/>
              </a:rPr>
              <a:t>use change/cover. This will help in planning of future risks and uncertainties brought by the changes in land </a:t>
            </a:r>
            <a:r>
              <a:rPr lang="en-US" sz="3300" dirty="0" smtClean="0">
                <a:latin typeface="Garamond" pitchFamily="18" charset="0"/>
              </a:rPr>
              <a:t>use.</a:t>
            </a:r>
          </a:p>
          <a:p>
            <a:pPr algn="just"/>
            <a:r>
              <a:rPr lang="en-US" sz="3300" dirty="0" smtClean="0">
                <a:latin typeface="Garamond" pitchFamily="18" charset="0"/>
              </a:rPr>
              <a:t>Efforts </a:t>
            </a:r>
            <a:r>
              <a:rPr lang="en-US" sz="3300" dirty="0">
                <a:latin typeface="Garamond" pitchFamily="18" charset="0"/>
              </a:rPr>
              <a:t>to increase the capacity of rural farmers to cope with and adapt to a greater prevalence of drought due to climate change requires a holistic approach that addresses their need for information, access to technology, capacity building, new livelihood opportunities and a supportive policy </a:t>
            </a:r>
            <a:r>
              <a:rPr lang="en-US" sz="3300" dirty="0" smtClean="0">
                <a:latin typeface="Garamond" pitchFamily="18" charset="0"/>
              </a:rPr>
              <a:t>regime.</a:t>
            </a:r>
          </a:p>
          <a:p>
            <a:pPr algn="just"/>
            <a:r>
              <a:rPr lang="en-US" sz="3300" dirty="0" smtClean="0">
                <a:latin typeface="Garamond" pitchFamily="18" charset="0"/>
              </a:rPr>
              <a:t>Further </a:t>
            </a:r>
            <a:r>
              <a:rPr lang="en-US" sz="3300" dirty="0">
                <a:latin typeface="Garamond" pitchFamily="18" charset="0"/>
              </a:rPr>
              <a:t>research is required on the effects of land use change on water resources and to quantify the financial and other benefits of wider resilience building interventions such as rainwater harvesting</a:t>
            </a:r>
            <a:r>
              <a:rPr lang="en-US" sz="3300" dirty="0" smtClean="0">
                <a:latin typeface="Garamond" pitchFamily="18" charset="0"/>
              </a:rPr>
              <a:t>.</a:t>
            </a:r>
          </a:p>
          <a:p>
            <a:pPr algn="just"/>
            <a:r>
              <a:rPr lang="en-US" sz="3300" dirty="0" smtClean="0">
                <a:latin typeface="Garamond" pitchFamily="18" charset="0"/>
              </a:rPr>
              <a:t>There is need for empowerment and capacity building on how different rainwater harvesting can be utilized to improve agriculture production</a:t>
            </a:r>
            <a:endParaRPr lang="en-US" dirty="0"/>
          </a:p>
        </p:txBody>
      </p:sp>
    </p:spTree>
    <p:extLst>
      <p:ext uri="{BB962C8B-B14F-4D97-AF65-F5344CB8AC3E}">
        <p14:creationId xmlns:p14="http://schemas.microsoft.com/office/powerpoint/2010/main" val="2082419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Garamond" pitchFamily="18" charset="0"/>
              </a:rPr>
              <a:t>Thank you</a:t>
            </a:r>
            <a:endParaRPr lang="en-US" sz="4000" dirty="0">
              <a:latin typeface="Garamond"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71600"/>
            <a:ext cx="8534400" cy="5181600"/>
          </a:xfrm>
        </p:spPr>
      </p:pic>
    </p:spTree>
    <p:extLst>
      <p:ext uri="{BB962C8B-B14F-4D97-AF65-F5344CB8AC3E}">
        <p14:creationId xmlns:p14="http://schemas.microsoft.com/office/powerpoint/2010/main" val="2833303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Garamond" pitchFamily="18" charset="0"/>
              </a:rPr>
              <a:t>BACKGROUND</a:t>
            </a:r>
            <a:endParaRPr lang="en-US" sz="4000" dirty="0">
              <a:latin typeface="Garamond"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sz="3300" dirty="0">
                <a:latin typeface="Garamond" pitchFamily="18" charset="0"/>
              </a:rPr>
              <a:t>Water is </a:t>
            </a:r>
            <a:r>
              <a:rPr lang="en-US" sz="3300" dirty="0" smtClean="0">
                <a:latin typeface="Garamond" pitchFamily="18" charset="0"/>
              </a:rPr>
              <a:t>an important resource as both social and economic activities depend on water </a:t>
            </a:r>
            <a:r>
              <a:rPr lang="en-US" sz="3300" dirty="0">
                <a:latin typeface="Garamond" pitchFamily="18" charset="0"/>
              </a:rPr>
              <a:t>(World Bank, </a:t>
            </a:r>
            <a:r>
              <a:rPr lang="en-US" sz="3300" dirty="0" smtClean="0">
                <a:latin typeface="Garamond" pitchFamily="18" charset="0"/>
              </a:rPr>
              <a:t>2006</a:t>
            </a:r>
          </a:p>
          <a:p>
            <a:pPr algn="just"/>
            <a:r>
              <a:rPr lang="en-US" sz="3300" dirty="0">
                <a:latin typeface="Garamond" pitchFamily="18" charset="0"/>
              </a:rPr>
              <a:t>Climate change, increase in population and change in land use </a:t>
            </a:r>
            <a:r>
              <a:rPr lang="en-US" sz="3300" dirty="0" smtClean="0">
                <a:latin typeface="Garamond" pitchFamily="18" charset="0"/>
              </a:rPr>
              <a:t>have </a:t>
            </a:r>
            <a:r>
              <a:rPr lang="en-US" sz="3300" dirty="0">
                <a:latin typeface="Garamond" pitchFamily="18" charset="0"/>
              </a:rPr>
              <a:t>resulted in water resources degradation which has made people food insecure</a:t>
            </a:r>
            <a:r>
              <a:rPr lang="en-US" sz="3300" dirty="0" smtClean="0">
                <a:latin typeface="Garamond" pitchFamily="18" charset="0"/>
              </a:rPr>
              <a:t>.</a:t>
            </a:r>
          </a:p>
          <a:p>
            <a:pPr algn="just"/>
            <a:r>
              <a:rPr lang="en-US" sz="3300" dirty="0">
                <a:latin typeface="Garamond" pitchFamily="18" charset="0"/>
              </a:rPr>
              <a:t>Agriculture is the mainstay of the country’s economy contributing 29% of Kenya’s GDP and about 80% of Kenya’s population is employed in the sector, (UNICEF, 2008).</a:t>
            </a:r>
          </a:p>
          <a:p>
            <a:endParaRPr lang="en-US" dirty="0"/>
          </a:p>
        </p:txBody>
      </p:sp>
    </p:spTree>
    <p:extLst>
      <p:ext uri="{BB962C8B-B14F-4D97-AF65-F5344CB8AC3E}">
        <p14:creationId xmlns:p14="http://schemas.microsoft.com/office/powerpoint/2010/main" val="234703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Garamond" pitchFamily="18" charset="0"/>
              </a:rPr>
              <a:t>Background cont..</a:t>
            </a:r>
            <a:endParaRPr lang="en-US" sz="4000" dirty="0">
              <a:latin typeface="Garamond" pitchFamily="18" charset="0"/>
            </a:endParaRPr>
          </a:p>
        </p:txBody>
      </p:sp>
      <p:sp>
        <p:nvSpPr>
          <p:cNvPr id="3" name="Content Placeholder 2"/>
          <p:cNvSpPr>
            <a:spLocks noGrp="1"/>
          </p:cNvSpPr>
          <p:nvPr>
            <p:ph idx="1"/>
          </p:nvPr>
        </p:nvSpPr>
        <p:spPr/>
        <p:txBody>
          <a:bodyPr>
            <a:normAutofit/>
          </a:bodyPr>
          <a:lstStyle/>
          <a:p>
            <a:pPr algn="just"/>
            <a:r>
              <a:rPr lang="en-US" sz="2800" dirty="0">
                <a:latin typeface="Garamond" pitchFamily="18" charset="0"/>
              </a:rPr>
              <a:t>Rainwater harvesting has been proved to be a sufficient water supply during water restrictions for household needs in Kenya </a:t>
            </a:r>
            <a:r>
              <a:rPr lang="en-US" sz="2800" dirty="0" smtClean="0">
                <a:latin typeface="Garamond" pitchFamily="18" charset="0"/>
              </a:rPr>
              <a:t>and it </a:t>
            </a:r>
            <a:r>
              <a:rPr lang="en-US" sz="2800" dirty="0">
                <a:latin typeface="Garamond" pitchFamily="18" charset="0"/>
              </a:rPr>
              <a:t>is a form of managing risks during weather variability, (</a:t>
            </a:r>
            <a:r>
              <a:rPr lang="en-US" sz="2800" dirty="0" err="1">
                <a:latin typeface="Garamond" pitchFamily="18" charset="0"/>
              </a:rPr>
              <a:t>Aroka</a:t>
            </a:r>
            <a:r>
              <a:rPr lang="en-US" sz="2800" dirty="0">
                <a:latin typeface="Garamond" pitchFamily="18" charset="0"/>
              </a:rPr>
              <a:t>, </a:t>
            </a:r>
            <a:r>
              <a:rPr lang="en-US" sz="2800" dirty="0" smtClean="0">
                <a:latin typeface="Garamond" pitchFamily="18" charset="0"/>
              </a:rPr>
              <a:t>2010)</a:t>
            </a:r>
          </a:p>
          <a:p>
            <a:pPr algn="just"/>
            <a:r>
              <a:rPr lang="en-US" sz="2800" dirty="0" smtClean="0">
                <a:latin typeface="Garamond" pitchFamily="18" charset="0"/>
              </a:rPr>
              <a:t>However rainwater harvesting has not been </a:t>
            </a:r>
            <a:r>
              <a:rPr lang="en-US" sz="2800" dirty="0" err="1" smtClean="0">
                <a:latin typeface="Garamond" pitchFamily="18" charset="0"/>
              </a:rPr>
              <a:t>utilised</a:t>
            </a:r>
            <a:r>
              <a:rPr lang="en-US" sz="2800" dirty="0" smtClean="0">
                <a:latin typeface="Garamond" pitchFamily="18" charset="0"/>
              </a:rPr>
              <a:t> to its full potential</a:t>
            </a:r>
          </a:p>
          <a:p>
            <a:pPr algn="just"/>
            <a:r>
              <a:rPr lang="en-US" sz="2800" dirty="0">
                <a:latin typeface="Garamond" pitchFamily="18" charset="0"/>
              </a:rPr>
              <a:t>Kajiado North is one of the </a:t>
            </a:r>
            <a:r>
              <a:rPr lang="en-US" sz="2800" dirty="0" err="1">
                <a:latin typeface="Garamond" pitchFamily="18" charset="0"/>
              </a:rPr>
              <a:t>peri</a:t>
            </a:r>
            <a:r>
              <a:rPr lang="en-US" sz="2800" dirty="0">
                <a:latin typeface="Garamond" pitchFamily="18" charset="0"/>
              </a:rPr>
              <a:t>-urban areas of Kenya in desperate need of clean and safe water for agricultural production</a:t>
            </a:r>
          </a:p>
        </p:txBody>
      </p:sp>
    </p:spTree>
    <p:extLst>
      <p:ext uri="{BB962C8B-B14F-4D97-AF65-F5344CB8AC3E}">
        <p14:creationId xmlns:p14="http://schemas.microsoft.com/office/powerpoint/2010/main" val="357155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Garamond" pitchFamily="18" charset="0"/>
              </a:rPr>
              <a:t>JUSTIFICATION</a:t>
            </a:r>
            <a:endParaRPr lang="en-US" sz="4000" dirty="0">
              <a:latin typeface="Garamond" pitchFamily="18" charset="0"/>
            </a:endParaRPr>
          </a:p>
        </p:txBody>
      </p:sp>
      <p:sp>
        <p:nvSpPr>
          <p:cNvPr id="3" name="Content Placeholder 2"/>
          <p:cNvSpPr>
            <a:spLocks noGrp="1"/>
          </p:cNvSpPr>
          <p:nvPr>
            <p:ph idx="1"/>
          </p:nvPr>
        </p:nvSpPr>
        <p:spPr/>
        <p:txBody>
          <a:bodyPr>
            <a:normAutofit fontScale="62500" lnSpcReduction="20000"/>
          </a:bodyPr>
          <a:lstStyle/>
          <a:p>
            <a:pPr algn="just"/>
            <a:r>
              <a:rPr lang="en-US" sz="4000" dirty="0" smtClean="0">
                <a:latin typeface="Garamond" pitchFamily="18" charset="0"/>
              </a:rPr>
              <a:t>Climate change and land use change have </a:t>
            </a:r>
            <a:r>
              <a:rPr lang="en-US" sz="4000" dirty="0">
                <a:latin typeface="Garamond" pitchFamily="18" charset="0"/>
              </a:rPr>
              <a:t>reduced the agricultural yield in Kajiado North because it is putting pressure on </a:t>
            </a:r>
            <a:r>
              <a:rPr lang="en-US" sz="4000" dirty="0" smtClean="0">
                <a:latin typeface="Garamond" pitchFamily="18" charset="0"/>
              </a:rPr>
              <a:t>water resources</a:t>
            </a:r>
          </a:p>
          <a:p>
            <a:pPr algn="just"/>
            <a:r>
              <a:rPr lang="en-US" sz="4000" dirty="0">
                <a:latin typeface="Garamond" pitchFamily="18" charset="0"/>
              </a:rPr>
              <a:t>With the increase in population doubling every year, if the water problem is not addressed there is going to be a tremendous decrease in agriculture production and other income generating </a:t>
            </a:r>
            <a:r>
              <a:rPr lang="en-US" sz="4000" dirty="0" smtClean="0">
                <a:latin typeface="Garamond" pitchFamily="18" charset="0"/>
              </a:rPr>
              <a:t>activities.</a:t>
            </a:r>
          </a:p>
          <a:p>
            <a:pPr algn="just"/>
            <a:r>
              <a:rPr lang="en-US" sz="4000" dirty="0" smtClean="0">
                <a:latin typeface="Garamond" pitchFamily="18" charset="0"/>
              </a:rPr>
              <a:t>Although </a:t>
            </a:r>
            <a:r>
              <a:rPr lang="en-US" sz="4000" dirty="0">
                <a:latin typeface="Garamond" pitchFamily="18" charset="0"/>
              </a:rPr>
              <a:t>many programs and projects in Kenya aim to modernize agriculture and double the food supply by emphasizing on different mechanisms, most of the technologies are often not customized to meet the needs and present conditions of smallholder farmers who are the majority of the population.</a:t>
            </a:r>
          </a:p>
          <a:p>
            <a:endParaRPr lang="en-US" dirty="0"/>
          </a:p>
        </p:txBody>
      </p:sp>
    </p:spTree>
    <p:extLst>
      <p:ext uri="{BB962C8B-B14F-4D97-AF65-F5344CB8AC3E}">
        <p14:creationId xmlns:p14="http://schemas.microsoft.com/office/powerpoint/2010/main" val="350351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Garamond" pitchFamily="18" charset="0"/>
              </a:rPr>
              <a:t>OBJECTIVES</a:t>
            </a:r>
            <a:endParaRPr lang="en-US" sz="4000" dirty="0">
              <a:latin typeface="Garamond" pitchFamily="18" charset="0"/>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en-US" sz="3300" b="1" dirty="0" smtClean="0">
                <a:latin typeface="Garamond" pitchFamily="18" charset="0"/>
              </a:rPr>
              <a:t>Overall </a:t>
            </a:r>
            <a:r>
              <a:rPr lang="en-US" sz="3300" b="1" dirty="0">
                <a:latin typeface="Garamond" pitchFamily="18" charset="0"/>
              </a:rPr>
              <a:t>objective</a:t>
            </a:r>
          </a:p>
          <a:p>
            <a:pPr marL="0" indent="0" algn="just">
              <a:buNone/>
            </a:pPr>
            <a:r>
              <a:rPr lang="en-US" sz="3300" dirty="0">
                <a:latin typeface="Garamond" pitchFamily="18" charset="0"/>
              </a:rPr>
              <a:t>To contribute towards alleviating water scarcity through promoting rainwater harvesting and sustainable water conservation measures in Kajiado North, </a:t>
            </a:r>
            <a:r>
              <a:rPr lang="en-US" sz="3300" dirty="0" smtClean="0">
                <a:latin typeface="Garamond" pitchFamily="18" charset="0"/>
              </a:rPr>
              <a:t>Kenya</a:t>
            </a:r>
          </a:p>
          <a:p>
            <a:pPr marL="0" indent="0" algn="just">
              <a:buNone/>
            </a:pPr>
            <a:r>
              <a:rPr lang="en-US" sz="3300" b="1" dirty="0" smtClean="0">
                <a:latin typeface="Garamond" pitchFamily="18" charset="0"/>
              </a:rPr>
              <a:t>Specific </a:t>
            </a:r>
            <a:r>
              <a:rPr lang="en-US" sz="3300" b="1" dirty="0">
                <a:latin typeface="Garamond" pitchFamily="18" charset="0"/>
              </a:rPr>
              <a:t>objectives</a:t>
            </a:r>
          </a:p>
          <a:p>
            <a:pPr lvl="1" algn="just"/>
            <a:r>
              <a:rPr lang="en-US" sz="3300" dirty="0">
                <a:latin typeface="Garamond" pitchFamily="18" charset="0"/>
              </a:rPr>
              <a:t>To determine the magnitude and pattern of land use changes that have occurred in the past 20 years </a:t>
            </a:r>
          </a:p>
          <a:p>
            <a:pPr lvl="1" algn="just"/>
            <a:r>
              <a:rPr lang="en-US" sz="3300" dirty="0">
                <a:latin typeface="Garamond" pitchFamily="18" charset="0"/>
              </a:rPr>
              <a:t>To assess the effect of climate change and variability on water resources</a:t>
            </a:r>
          </a:p>
          <a:p>
            <a:pPr lvl="1" algn="just"/>
            <a:r>
              <a:rPr lang="en-US" sz="3300" dirty="0">
                <a:latin typeface="Garamond" pitchFamily="18" charset="0"/>
              </a:rPr>
              <a:t>To assess the perception of rainwater harvesting as a coping strategy to climate change and variability</a:t>
            </a:r>
          </a:p>
          <a:p>
            <a:endParaRPr lang="en-US" dirty="0"/>
          </a:p>
        </p:txBody>
      </p:sp>
    </p:spTree>
    <p:extLst>
      <p:ext uri="{BB962C8B-B14F-4D97-AF65-F5344CB8AC3E}">
        <p14:creationId xmlns:p14="http://schemas.microsoft.com/office/powerpoint/2010/main" val="647486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Garamond" pitchFamily="18" charset="0"/>
              </a:rPr>
              <a:t>METHODOLOGY</a:t>
            </a:r>
            <a:endParaRPr lang="en-US" sz="4000" dirty="0">
              <a:latin typeface="Garamond" pitchFamily="18" charset="0"/>
            </a:endParaRPr>
          </a:p>
        </p:txBody>
      </p:sp>
      <p:sp>
        <p:nvSpPr>
          <p:cNvPr id="3" name="Content Placeholder 2"/>
          <p:cNvSpPr>
            <a:spLocks noGrp="1"/>
          </p:cNvSpPr>
          <p:nvPr>
            <p:ph idx="1"/>
          </p:nvPr>
        </p:nvSpPr>
        <p:spPr/>
        <p:txBody>
          <a:bodyPr/>
          <a:lstStyle/>
          <a:p>
            <a:r>
              <a:rPr lang="en-US" sz="2800" dirty="0">
                <a:latin typeface="Garamond" pitchFamily="18" charset="0"/>
              </a:rPr>
              <a:t>The study was conducted in Kajiado County in Kajiado North </a:t>
            </a:r>
            <a:r>
              <a:rPr lang="en-US" sz="2800" dirty="0" smtClean="0">
                <a:latin typeface="Garamond" pitchFamily="18" charset="0"/>
              </a:rPr>
              <a:t>constituency</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95600"/>
            <a:ext cx="2943225" cy="3352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895600"/>
            <a:ext cx="4419600" cy="3352800"/>
          </a:xfrm>
          <a:prstGeom prst="rect">
            <a:avLst/>
          </a:prstGeom>
        </p:spPr>
      </p:pic>
      <p:cxnSp>
        <p:nvCxnSpPr>
          <p:cNvPr id="12" name="Straight Arrow Connector 11"/>
          <p:cNvCxnSpPr/>
          <p:nvPr/>
        </p:nvCxnSpPr>
        <p:spPr>
          <a:xfrm flipV="1">
            <a:off x="1828800" y="4876800"/>
            <a:ext cx="3124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80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latin typeface="Garamond" pitchFamily="18" charset="0"/>
              </a:rPr>
              <a:t>RESULTS AND DISCUSSION</a:t>
            </a:r>
            <a:endParaRPr lang="en-US" sz="4000" dirty="0">
              <a:latin typeface="Garamond" pitchFamily="18" charset="0"/>
            </a:endParaRPr>
          </a:p>
        </p:txBody>
      </p:sp>
      <p:sp>
        <p:nvSpPr>
          <p:cNvPr id="3" name="Content Placeholder 2"/>
          <p:cNvSpPr>
            <a:spLocks noGrp="1"/>
          </p:cNvSpPr>
          <p:nvPr>
            <p:ph idx="1"/>
          </p:nvPr>
        </p:nvSpPr>
        <p:spPr/>
        <p:txBody>
          <a:bodyPr>
            <a:normAutofit/>
          </a:bodyPr>
          <a:lstStyle/>
          <a:p>
            <a:pPr algn="just"/>
            <a:r>
              <a:rPr lang="en-US" sz="3300" b="1" dirty="0" smtClean="0">
                <a:latin typeface="Garamond" pitchFamily="18" charset="0"/>
              </a:rPr>
              <a:t>Magnitude and pattern of land use changes occurred in the past 20 years</a:t>
            </a:r>
          </a:p>
          <a:p>
            <a:pPr marL="0" indent="0" algn="just">
              <a:buNone/>
            </a:pPr>
            <a:r>
              <a:rPr lang="en-US" sz="3300" dirty="0">
                <a:latin typeface="Garamond" pitchFamily="18" charset="0"/>
              </a:rPr>
              <a:t>Results from PGIS maps revealed significant increase in settlement of 3.75% from 1990-2000 and 6.5% from 2000 to 2010 and a significant decrease in grassland of 4.6% from 1990 to 2000 and 7.2% from 2000 to 2010. </a:t>
            </a:r>
            <a:endParaRPr lang="en-US" dirty="0"/>
          </a:p>
        </p:txBody>
      </p:sp>
    </p:spTree>
    <p:extLst>
      <p:ext uri="{BB962C8B-B14F-4D97-AF65-F5344CB8AC3E}">
        <p14:creationId xmlns:p14="http://schemas.microsoft.com/office/powerpoint/2010/main" val="1073771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3" name="Picture 9" descr="1990 NKOROI THEMATIC MAP"/>
          <p:cNvPicPr>
            <a:picLocks noChangeAspect="1" noChangeArrowheads="1"/>
          </p:cNvPicPr>
          <p:nvPr/>
        </p:nvPicPr>
        <p:blipFill>
          <a:blip r:embed="rId2">
            <a:extLst>
              <a:ext uri="{28A0092B-C50C-407E-A947-70E740481C1C}">
                <a14:useLocalDpi xmlns:a14="http://schemas.microsoft.com/office/drawing/2010/main" val="0"/>
              </a:ext>
            </a:extLst>
          </a:blip>
          <a:srcRect t="8379"/>
          <a:stretch>
            <a:fillRect/>
          </a:stretch>
        </p:blipFill>
        <p:spPr bwMode="auto">
          <a:xfrm>
            <a:off x="5334000" y="1523999"/>
            <a:ext cx="211455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00 NKOROI THEMATIC MAP"/>
          <p:cNvPicPr>
            <a:picLocks noChangeAspect="1" noChangeArrowheads="1"/>
          </p:cNvPicPr>
          <p:nvPr/>
        </p:nvPicPr>
        <p:blipFill>
          <a:blip r:embed="rId3">
            <a:extLst>
              <a:ext uri="{28A0092B-C50C-407E-A947-70E740481C1C}">
                <a14:useLocalDpi xmlns:a14="http://schemas.microsoft.com/office/drawing/2010/main" val="0"/>
              </a:ext>
            </a:extLst>
          </a:blip>
          <a:srcRect t="9355"/>
          <a:stretch>
            <a:fillRect/>
          </a:stretch>
        </p:blipFill>
        <p:spPr bwMode="auto">
          <a:xfrm>
            <a:off x="2857500" y="1550988"/>
            <a:ext cx="203835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descr="2013 NKOROI THEMATIC MAP"/>
          <p:cNvPicPr>
            <a:picLocks noChangeAspect="1" noChangeArrowheads="1"/>
          </p:cNvPicPr>
          <p:nvPr/>
        </p:nvPicPr>
        <p:blipFill>
          <a:blip r:embed="rId4">
            <a:extLst>
              <a:ext uri="{28A0092B-C50C-407E-A947-70E740481C1C}">
                <a14:useLocalDpi xmlns:a14="http://schemas.microsoft.com/office/drawing/2010/main" val="0"/>
              </a:ext>
            </a:extLst>
          </a:blip>
          <a:srcRect t="7056"/>
          <a:stretch>
            <a:fillRect/>
          </a:stretch>
        </p:blipFill>
        <p:spPr bwMode="auto">
          <a:xfrm>
            <a:off x="1066800" y="1524000"/>
            <a:ext cx="1790700" cy="32289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sz="2800" dirty="0">
                <a:latin typeface="Times New Roman" pitchFamily="18" charset="0"/>
                <a:ea typeface="Tahoma" pitchFamily="34" charset="0"/>
                <a:cs typeface="Times New Roman" pitchFamily="18" charset="0"/>
              </a:rPr>
              <a:t>Map of </a:t>
            </a:r>
            <a:r>
              <a:rPr lang="en-US" sz="2800" dirty="0" err="1">
                <a:latin typeface="Times New Roman" pitchFamily="18" charset="0"/>
                <a:ea typeface="Tahoma" pitchFamily="34" charset="0"/>
                <a:cs typeface="Times New Roman" pitchFamily="18" charset="0"/>
              </a:rPr>
              <a:t>Nkoroi</a:t>
            </a:r>
            <a:r>
              <a:rPr lang="en-US" sz="2800" dirty="0">
                <a:latin typeface="Times New Roman" pitchFamily="18" charset="0"/>
                <a:ea typeface="Tahoma" pitchFamily="34" charset="0"/>
                <a:cs typeface="Times New Roman" pitchFamily="18" charset="0"/>
              </a:rPr>
              <a:t> sub location showing changes in land use (a) 1990, (b) 2000 and (c) 2010.</a:t>
            </a:r>
            <a:endParaRPr lang="en-US" sz="2800"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159411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pPr algn="just"/>
            <a:r>
              <a:rPr lang="en-US" sz="2800" b="1" dirty="0" smtClean="0">
                <a:latin typeface="Garamond" pitchFamily="18" charset="0"/>
              </a:rPr>
              <a:t>Percentage land use change in the 4 sub-locations</a:t>
            </a:r>
            <a:endParaRPr lang="en-US" sz="2800" b="1" dirty="0">
              <a:latin typeface="Garamond"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1399052"/>
              </p:ext>
            </p:extLst>
          </p:nvPr>
        </p:nvGraphicFramePr>
        <p:xfrm>
          <a:off x="0" y="609595"/>
          <a:ext cx="9143999" cy="6977160"/>
        </p:xfrm>
        <a:graphic>
          <a:graphicData uri="http://schemas.openxmlformats.org/drawingml/2006/table">
            <a:tbl>
              <a:tblPr firstRow="1" firstCol="1" bandRow="1" bandCol="1">
                <a:tableStyleId>{5C22544A-7EE6-4342-B048-85BDC9FD1C3A}</a:tableStyleId>
              </a:tblPr>
              <a:tblGrid>
                <a:gridCol w="1050486"/>
                <a:gridCol w="1050486"/>
                <a:gridCol w="668491"/>
                <a:gridCol w="644617"/>
                <a:gridCol w="644617"/>
                <a:gridCol w="572992"/>
                <a:gridCol w="572992"/>
                <a:gridCol w="859487"/>
                <a:gridCol w="859487"/>
                <a:gridCol w="787864"/>
                <a:gridCol w="716240"/>
                <a:gridCol w="716240"/>
              </a:tblGrid>
              <a:tr h="850148">
                <a:tc>
                  <a:txBody>
                    <a:bodyPr/>
                    <a:lstStyle/>
                    <a:p>
                      <a:pPr marL="0" marR="0" algn="ctr">
                        <a:lnSpc>
                          <a:spcPct val="150000"/>
                        </a:lnSpc>
                        <a:spcBef>
                          <a:spcPts val="0"/>
                        </a:spcBef>
                        <a:spcAft>
                          <a:spcPts val="1000"/>
                        </a:spcAft>
                      </a:pPr>
                      <a:r>
                        <a:rPr lang="en-US" sz="900" dirty="0">
                          <a:effectLst/>
                          <a:latin typeface="Garamond" pitchFamily="18" charset="0"/>
                        </a:rPr>
                        <a:t>Sub-location</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Land use/cover</a:t>
                      </a:r>
                      <a:endParaRPr lang="en-US" sz="900">
                        <a:effectLst/>
                        <a:latin typeface="Garamond" pitchFamily="18" charset="0"/>
                        <a:ea typeface="Calibri"/>
                        <a:cs typeface="Arial"/>
                      </a:endParaRPr>
                    </a:p>
                  </a:txBody>
                  <a:tcPr marL="49037" marR="49037" marT="0" marB="0" anchor="b"/>
                </a:tc>
                <a:tc gridSpan="2">
                  <a:txBody>
                    <a:bodyPr/>
                    <a:lstStyle/>
                    <a:p>
                      <a:pPr marL="0" marR="0" algn="ctr">
                        <a:lnSpc>
                          <a:spcPct val="150000"/>
                        </a:lnSpc>
                        <a:spcBef>
                          <a:spcPts val="0"/>
                        </a:spcBef>
                        <a:spcAft>
                          <a:spcPts val="1000"/>
                        </a:spcAft>
                      </a:pPr>
                      <a:r>
                        <a:rPr lang="en-US" sz="900" dirty="0">
                          <a:effectLst/>
                          <a:latin typeface="Garamond" pitchFamily="18" charset="0"/>
                        </a:rPr>
                        <a:t>1990</a:t>
                      </a:r>
                      <a:endParaRPr lang="en-US" sz="900" dirty="0">
                        <a:effectLst/>
                        <a:latin typeface="Garamond" pitchFamily="18" charset="0"/>
                        <a:ea typeface="Calibri"/>
                        <a:cs typeface="Arial"/>
                      </a:endParaRPr>
                    </a:p>
                  </a:txBody>
                  <a:tcPr marL="49037" marR="49037" marT="0" marB="0" anchor="b"/>
                </a:tc>
                <a:tc hMerge="1">
                  <a:txBody>
                    <a:bodyPr/>
                    <a:lstStyle/>
                    <a:p>
                      <a:endParaRPr lang="en-US"/>
                    </a:p>
                  </a:txBody>
                  <a:tcPr/>
                </a:tc>
                <a:tc gridSpan="2">
                  <a:txBody>
                    <a:bodyPr/>
                    <a:lstStyle/>
                    <a:p>
                      <a:pPr marL="0" marR="0" algn="ctr">
                        <a:lnSpc>
                          <a:spcPct val="150000"/>
                        </a:lnSpc>
                        <a:spcBef>
                          <a:spcPts val="0"/>
                        </a:spcBef>
                        <a:spcAft>
                          <a:spcPts val="1000"/>
                        </a:spcAft>
                      </a:pPr>
                      <a:r>
                        <a:rPr lang="en-US" sz="900" dirty="0">
                          <a:effectLst/>
                          <a:latin typeface="Garamond" pitchFamily="18" charset="0"/>
                        </a:rPr>
                        <a:t>2000</a:t>
                      </a:r>
                      <a:endParaRPr lang="en-US" sz="900" dirty="0">
                        <a:effectLst/>
                        <a:latin typeface="Garamond" pitchFamily="18" charset="0"/>
                        <a:ea typeface="Calibri"/>
                        <a:cs typeface="Arial"/>
                      </a:endParaRPr>
                    </a:p>
                  </a:txBody>
                  <a:tcPr marL="49037" marR="49037" marT="0" marB="0" anchor="b"/>
                </a:tc>
                <a:tc hMerge="1">
                  <a:txBody>
                    <a:bodyPr/>
                    <a:lstStyle/>
                    <a:p>
                      <a:endParaRPr lang="en-US"/>
                    </a:p>
                  </a:txBody>
                  <a:tcPr/>
                </a:tc>
                <a:tc gridSpan="2">
                  <a:txBody>
                    <a:bodyPr/>
                    <a:lstStyle/>
                    <a:p>
                      <a:pPr marL="0" marR="0" algn="ctr">
                        <a:lnSpc>
                          <a:spcPct val="150000"/>
                        </a:lnSpc>
                        <a:spcBef>
                          <a:spcPts val="0"/>
                        </a:spcBef>
                        <a:spcAft>
                          <a:spcPts val="1000"/>
                        </a:spcAft>
                      </a:pPr>
                      <a:r>
                        <a:rPr lang="en-US" sz="900">
                          <a:effectLst/>
                          <a:latin typeface="Garamond" pitchFamily="18" charset="0"/>
                        </a:rPr>
                        <a:t>2010</a:t>
                      </a:r>
                      <a:endParaRPr lang="en-US" sz="900">
                        <a:effectLst/>
                        <a:latin typeface="Garamond" pitchFamily="18" charset="0"/>
                        <a:ea typeface="Calibri"/>
                        <a:cs typeface="Arial"/>
                      </a:endParaRPr>
                    </a:p>
                  </a:txBody>
                  <a:tcPr marL="49037" marR="49037" marT="0" marB="0" anchor="b"/>
                </a:tc>
                <a:tc hMerge="1">
                  <a:txBody>
                    <a:bodyPr/>
                    <a:lstStyle/>
                    <a:p>
                      <a:endParaRPr lang="en-US"/>
                    </a:p>
                  </a:txBody>
                  <a:tcPr/>
                </a:tc>
                <a:tc>
                  <a:txBody>
                    <a:bodyPr/>
                    <a:lstStyle/>
                    <a:p>
                      <a:pPr marL="0" marR="0" algn="l">
                        <a:lnSpc>
                          <a:spcPct val="150000"/>
                        </a:lnSpc>
                        <a:spcBef>
                          <a:spcPts val="0"/>
                        </a:spcBef>
                        <a:spcAft>
                          <a:spcPts val="1000"/>
                        </a:spcAft>
                      </a:pPr>
                      <a:r>
                        <a:rPr lang="en-US" sz="900">
                          <a:effectLst/>
                          <a:latin typeface="Garamond" pitchFamily="18" charset="0"/>
                        </a:rPr>
                        <a:t>Change </a:t>
                      </a:r>
                    </a:p>
                    <a:p>
                      <a:pPr marL="0" marR="0" algn="l">
                        <a:lnSpc>
                          <a:spcPct val="150000"/>
                        </a:lnSpc>
                        <a:spcBef>
                          <a:spcPts val="0"/>
                        </a:spcBef>
                        <a:spcAft>
                          <a:spcPts val="1000"/>
                        </a:spcAft>
                      </a:pPr>
                      <a:r>
                        <a:rPr lang="en-US" sz="900">
                          <a:effectLst/>
                          <a:latin typeface="Garamond" pitchFamily="18" charset="0"/>
                        </a:rPr>
                        <a:t>(1990-2000)</a:t>
                      </a:r>
                      <a:endParaRPr lang="en-US" sz="90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Change </a:t>
                      </a:r>
                    </a:p>
                    <a:p>
                      <a:pPr marL="0" marR="0" algn="l">
                        <a:lnSpc>
                          <a:spcPct val="150000"/>
                        </a:lnSpc>
                        <a:spcBef>
                          <a:spcPts val="0"/>
                        </a:spcBef>
                        <a:spcAft>
                          <a:spcPts val="1000"/>
                        </a:spcAft>
                      </a:pPr>
                      <a:r>
                        <a:rPr lang="en-US" sz="900">
                          <a:effectLst/>
                          <a:latin typeface="Garamond" pitchFamily="18" charset="0"/>
                        </a:rPr>
                        <a:t>(2000-2010)</a:t>
                      </a:r>
                      <a:endParaRPr lang="en-US" sz="900">
                        <a:effectLst/>
                        <a:latin typeface="Garamond" pitchFamily="18" charset="0"/>
                        <a:ea typeface="Calibri"/>
                        <a:cs typeface="Arial"/>
                      </a:endParaRPr>
                    </a:p>
                  </a:txBody>
                  <a:tcPr marL="49037" marR="49037" marT="0" marB="0" anchor="b"/>
                </a:tc>
                <a:tc gridSpan="2">
                  <a:txBody>
                    <a:bodyPr/>
                    <a:lstStyle/>
                    <a:p>
                      <a:pPr marL="0" marR="0" algn="l">
                        <a:lnSpc>
                          <a:spcPct val="150000"/>
                        </a:lnSpc>
                        <a:spcBef>
                          <a:spcPts val="0"/>
                        </a:spcBef>
                        <a:spcAft>
                          <a:spcPts val="1000"/>
                        </a:spcAft>
                      </a:pPr>
                      <a:r>
                        <a:rPr lang="en-US" sz="900">
                          <a:effectLst/>
                          <a:latin typeface="Garamond" pitchFamily="18" charset="0"/>
                        </a:rPr>
                        <a:t> </a:t>
                      </a:r>
                    </a:p>
                    <a:p>
                      <a:pPr marL="0" marR="0" algn="l">
                        <a:lnSpc>
                          <a:spcPct val="150000"/>
                        </a:lnSpc>
                        <a:spcBef>
                          <a:spcPts val="0"/>
                        </a:spcBef>
                        <a:spcAft>
                          <a:spcPts val="1000"/>
                        </a:spcAft>
                      </a:pPr>
                      <a:r>
                        <a:rPr lang="en-US" sz="900">
                          <a:effectLst/>
                          <a:latin typeface="Garamond" pitchFamily="18" charset="0"/>
                        </a:rPr>
                        <a:t> </a:t>
                      </a:r>
                    </a:p>
                    <a:p>
                      <a:pPr marL="0" marR="0" algn="l">
                        <a:lnSpc>
                          <a:spcPct val="150000"/>
                        </a:lnSpc>
                        <a:spcBef>
                          <a:spcPts val="0"/>
                        </a:spcBef>
                        <a:spcAft>
                          <a:spcPts val="1000"/>
                        </a:spcAft>
                      </a:pPr>
                      <a:r>
                        <a:rPr lang="en-US" sz="900">
                          <a:effectLst/>
                          <a:latin typeface="Garamond" pitchFamily="18" charset="0"/>
                        </a:rPr>
                        <a:t>Chi-square Test</a:t>
                      </a:r>
                      <a:endParaRPr lang="en-US" sz="900">
                        <a:effectLst/>
                        <a:latin typeface="Garamond" pitchFamily="18" charset="0"/>
                        <a:ea typeface="Calibri"/>
                        <a:cs typeface="Arial"/>
                      </a:endParaRPr>
                    </a:p>
                  </a:txBody>
                  <a:tcPr marL="49037" marR="49037" marT="0" marB="0"/>
                </a:tc>
                <a:tc hMerge="1">
                  <a:txBody>
                    <a:bodyPr/>
                    <a:lstStyle/>
                    <a:p>
                      <a:endParaRPr lang="en-US"/>
                    </a:p>
                  </a:txBody>
                  <a:tcPr/>
                </a:tc>
              </a:tr>
              <a:tr h="403352">
                <a:tc>
                  <a:txBody>
                    <a:bodyPr/>
                    <a:lstStyle/>
                    <a:p>
                      <a:pPr marL="0" marR="0" algn="l">
                        <a:lnSpc>
                          <a:spcPct val="15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Area km</a:t>
                      </a:r>
                      <a:r>
                        <a:rPr lang="en-US" sz="900" baseline="30000">
                          <a:effectLst/>
                          <a:latin typeface="Garamond" pitchFamily="18" charset="0"/>
                        </a:rPr>
                        <a:t>2</a:t>
                      </a:r>
                      <a:endParaRPr lang="en-US" sz="900">
                        <a:effectLst/>
                        <a:latin typeface="Garamond" pitchFamily="18" charset="0"/>
                        <a:ea typeface="Calibri"/>
                        <a:cs typeface="Arial"/>
                      </a:endParaRPr>
                    </a:p>
                  </a:txBody>
                  <a:tcPr marL="49037" marR="49037" marT="0" marB="0" anchor="b"/>
                </a:tc>
                <a:tc>
                  <a:txBody>
                    <a:bodyPr/>
                    <a:lstStyle/>
                    <a:p>
                      <a:pPr marL="0" marR="0" algn="ctr">
                        <a:lnSpc>
                          <a:spcPct val="15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Area km</a:t>
                      </a:r>
                      <a:r>
                        <a:rPr lang="en-US" sz="900" baseline="30000">
                          <a:effectLst/>
                          <a:latin typeface="Garamond" pitchFamily="18" charset="0"/>
                        </a:rPr>
                        <a:t>2</a:t>
                      </a:r>
                      <a:endParaRPr lang="en-US" sz="900">
                        <a:effectLst/>
                        <a:latin typeface="Garamond" pitchFamily="18" charset="0"/>
                        <a:ea typeface="Calibri"/>
                        <a:cs typeface="Arial"/>
                      </a:endParaRPr>
                    </a:p>
                  </a:txBody>
                  <a:tcPr marL="49037" marR="49037" marT="0" marB="0" anchor="b"/>
                </a:tc>
                <a:tc>
                  <a:txBody>
                    <a:bodyPr/>
                    <a:lstStyle/>
                    <a:p>
                      <a:pPr marL="0" marR="0" algn="ctr">
                        <a:lnSpc>
                          <a:spcPct val="15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Area km</a:t>
                      </a:r>
                      <a:r>
                        <a:rPr lang="en-US" sz="900" baseline="30000">
                          <a:effectLst/>
                          <a:latin typeface="Garamond" pitchFamily="18" charset="0"/>
                        </a:rPr>
                        <a:t>2</a:t>
                      </a:r>
                      <a:endParaRPr lang="en-US" sz="90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150000"/>
                        </a:lnSpc>
                        <a:spcBef>
                          <a:spcPts val="0"/>
                        </a:spcBef>
                        <a:spcAft>
                          <a:spcPts val="1000"/>
                        </a:spcAft>
                      </a:pPr>
                      <a:r>
                        <a:rPr lang="en-US" sz="900">
                          <a:effectLst/>
                          <a:latin typeface="Garamond" pitchFamily="18" charset="0"/>
                        </a:rPr>
                        <a:t>X</a:t>
                      </a:r>
                      <a:r>
                        <a:rPr lang="en-US" sz="900" baseline="30000">
                          <a:effectLst/>
                          <a:latin typeface="Garamond" pitchFamily="18" charset="0"/>
                        </a:rPr>
                        <a:t>2</a:t>
                      </a:r>
                      <a:endParaRPr lang="en-US" sz="900">
                        <a:effectLst/>
                        <a:latin typeface="Garamond" pitchFamily="18" charset="0"/>
                        <a:ea typeface="Calibri"/>
                        <a:cs typeface="Arial"/>
                      </a:endParaRPr>
                    </a:p>
                  </a:txBody>
                  <a:tcPr marL="49037" marR="49037" marT="0" marB="0"/>
                </a:tc>
                <a:tc>
                  <a:txBody>
                    <a:bodyPr/>
                    <a:lstStyle/>
                    <a:p>
                      <a:pPr marL="0" marR="0" algn="l">
                        <a:lnSpc>
                          <a:spcPct val="150000"/>
                        </a:lnSpc>
                        <a:spcBef>
                          <a:spcPts val="0"/>
                        </a:spcBef>
                        <a:spcAft>
                          <a:spcPts val="1000"/>
                        </a:spcAft>
                      </a:pPr>
                      <a:r>
                        <a:rPr lang="en-US" sz="900" dirty="0">
                          <a:effectLst/>
                          <a:latin typeface="Garamond" pitchFamily="18" charset="0"/>
                        </a:rPr>
                        <a:t>P-Value</a:t>
                      </a:r>
                      <a:endParaRPr lang="en-US" sz="900" dirty="0">
                        <a:effectLst/>
                        <a:latin typeface="Garamond" pitchFamily="18" charset="0"/>
                        <a:ea typeface="Calibri"/>
                        <a:cs typeface="Arial"/>
                      </a:endParaRPr>
                    </a:p>
                  </a:txBody>
                  <a:tcPr marL="49037" marR="49037" marT="0" marB="0"/>
                </a:tc>
              </a:tr>
              <a:tr h="244622">
                <a:tc rowSpan="4">
                  <a:txBody>
                    <a:bodyPr/>
                    <a:lstStyle/>
                    <a:p>
                      <a:pPr marL="0" marR="0" algn="l">
                        <a:lnSpc>
                          <a:spcPct val="200000"/>
                        </a:lnSpc>
                        <a:spcBef>
                          <a:spcPts val="0"/>
                        </a:spcBef>
                        <a:spcAft>
                          <a:spcPts val="1000"/>
                        </a:spcAft>
                      </a:pPr>
                      <a:r>
                        <a:rPr lang="en-US" sz="900">
                          <a:effectLst/>
                          <a:latin typeface="Garamond" pitchFamily="18" charset="0"/>
                        </a:rPr>
                        <a:t>Kisaju</a:t>
                      </a:r>
                    </a:p>
                    <a:p>
                      <a:pPr marL="0" marR="0" algn="l">
                        <a:lnSpc>
                          <a:spcPct val="200000"/>
                        </a:lnSpc>
                        <a:spcBef>
                          <a:spcPts val="0"/>
                        </a:spcBef>
                        <a:spcAft>
                          <a:spcPts val="1000"/>
                        </a:spcAft>
                      </a:pPr>
                      <a:r>
                        <a:rPr lang="en-US" sz="900">
                          <a:effectLst/>
                          <a:latin typeface="Garamond" pitchFamily="18" charset="0"/>
                        </a:rPr>
                        <a:t> </a:t>
                      </a:r>
                    </a:p>
                    <a:p>
                      <a:pPr marL="0" marR="0" algn="l">
                        <a:lnSpc>
                          <a:spcPct val="200000"/>
                        </a:lnSpc>
                        <a:spcBef>
                          <a:spcPts val="0"/>
                        </a:spcBef>
                        <a:spcAft>
                          <a:spcPts val="1000"/>
                        </a:spcAft>
                      </a:pPr>
                      <a:r>
                        <a:rPr lang="en-US" sz="900">
                          <a:effectLst/>
                          <a:latin typeface="Garamond" pitchFamily="18" charset="0"/>
                        </a:rPr>
                        <a:t> </a:t>
                      </a:r>
                    </a:p>
                    <a:p>
                      <a:pPr marL="0" marR="0" algn="l">
                        <a:lnSpc>
                          <a:spcPct val="20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Settlement</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23.522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15.1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31.060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19.9</a:t>
                      </a:r>
                      <a:endParaRPr lang="en-US" sz="900">
                        <a:effectLst/>
                        <a:latin typeface="Garamond" pitchFamily="18" charset="0"/>
                        <a:ea typeface="Calibri"/>
                        <a:cs typeface="Arial"/>
                      </a:endParaRPr>
                    </a:p>
                  </a:txBody>
                  <a:tcPr marL="49037" marR="49037" marT="0" marB="0" anchor="b"/>
                </a:tc>
                <a:tc>
                  <a:txBody>
                    <a:bodyPr/>
                    <a:lstStyle/>
                    <a:p>
                      <a:pPr marL="0" marR="0" algn="just">
                        <a:lnSpc>
                          <a:spcPct val="200000"/>
                        </a:lnSpc>
                        <a:spcBef>
                          <a:spcPts val="0"/>
                        </a:spcBef>
                        <a:spcAft>
                          <a:spcPts val="1000"/>
                        </a:spcAft>
                      </a:pPr>
                      <a:r>
                        <a:rPr lang="en-US" sz="900">
                          <a:effectLst/>
                          <a:latin typeface="Garamond" pitchFamily="18" charset="0"/>
                        </a:rPr>
                        <a:t>44.230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28.4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+4.8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+8.5</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24.656</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0.000</a:t>
                      </a:r>
                      <a:endParaRPr lang="en-US" sz="900">
                        <a:effectLst/>
                        <a:latin typeface="Garamond" pitchFamily="18" charset="0"/>
                        <a:ea typeface="Calibri"/>
                        <a:cs typeface="Arial"/>
                      </a:endParaRPr>
                    </a:p>
                  </a:txBody>
                  <a:tcPr marL="49037" marR="49037" marT="0" marB="0"/>
                </a:tc>
              </a:tr>
              <a:tr h="244622">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Farmland</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17.472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11.2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22.354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14.3</a:t>
                      </a:r>
                      <a:endParaRPr lang="en-US" sz="900">
                        <a:effectLst/>
                        <a:latin typeface="Garamond" pitchFamily="18" charset="0"/>
                        <a:ea typeface="Calibri"/>
                        <a:cs typeface="Arial"/>
                      </a:endParaRPr>
                    </a:p>
                  </a:txBody>
                  <a:tcPr marL="49037" marR="49037" marT="0" marB="0" anchor="b"/>
                </a:tc>
                <a:tc>
                  <a:txBody>
                    <a:bodyPr/>
                    <a:lstStyle/>
                    <a:p>
                      <a:pPr marL="0" marR="0" algn="just">
                        <a:lnSpc>
                          <a:spcPct val="200000"/>
                        </a:lnSpc>
                        <a:spcBef>
                          <a:spcPts val="0"/>
                        </a:spcBef>
                        <a:spcAft>
                          <a:spcPts val="1000"/>
                        </a:spcAft>
                      </a:pPr>
                      <a:r>
                        <a:rPr lang="en-US" sz="900">
                          <a:effectLst/>
                          <a:latin typeface="Garamond" pitchFamily="18" charset="0"/>
                        </a:rPr>
                        <a:t>31.42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20.2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+5.9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56.112</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0.028</a:t>
                      </a:r>
                      <a:endParaRPr lang="en-US" sz="900">
                        <a:effectLst/>
                        <a:latin typeface="Garamond" pitchFamily="18" charset="0"/>
                        <a:ea typeface="Calibri"/>
                        <a:cs typeface="Arial"/>
                      </a:endParaRPr>
                    </a:p>
                  </a:txBody>
                  <a:tcPr marL="49037" marR="49037" marT="0" marB="0"/>
                </a:tc>
              </a:tr>
              <a:tr h="244622">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Water bodies</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0.005</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0.003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0.005</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0.003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0.005</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0.003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76.798</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0.488</a:t>
                      </a:r>
                      <a:endParaRPr lang="en-US" sz="900">
                        <a:effectLst/>
                        <a:latin typeface="Garamond" pitchFamily="18" charset="0"/>
                        <a:ea typeface="Calibri"/>
                        <a:cs typeface="Arial"/>
                      </a:endParaRPr>
                    </a:p>
                  </a:txBody>
                  <a:tcPr marL="49037" marR="49037" marT="0" marB="0"/>
                </a:tc>
              </a:tr>
              <a:tr h="710053">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 Grassland</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114.904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73.7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102.484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65.7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80.247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51.5</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-14.2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24.834</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0.000</a:t>
                      </a:r>
                      <a:endParaRPr lang="en-US" sz="900">
                        <a:effectLst/>
                        <a:latin typeface="Garamond" pitchFamily="18" charset="0"/>
                        <a:ea typeface="Calibri"/>
                        <a:cs typeface="Arial"/>
                      </a:endParaRPr>
                    </a:p>
                  </a:txBody>
                  <a:tcPr marL="49037" marR="49037" marT="0" marB="0"/>
                </a:tc>
              </a:tr>
              <a:tr h="244622">
                <a:tc rowSpan="4">
                  <a:txBody>
                    <a:bodyPr/>
                    <a:lstStyle/>
                    <a:p>
                      <a:pPr marL="0" marR="0" algn="l">
                        <a:lnSpc>
                          <a:spcPct val="200000"/>
                        </a:lnSpc>
                        <a:spcBef>
                          <a:spcPts val="0"/>
                        </a:spcBef>
                        <a:spcAft>
                          <a:spcPts val="1000"/>
                        </a:spcAft>
                      </a:pPr>
                      <a:r>
                        <a:rPr lang="en-US" sz="900" dirty="0" err="1">
                          <a:effectLst/>
                          <a:latin typeface="Garamond" pitchFamily="18" charset="0"/>
                        </a:rPr>
                        <a:t>Matali</a:t>
                      </a:r>
                      <a:endParaRPr lang="en-US" sz="900" dirty="0">
                        <a:effectLst/>
                        <a:latin typeface="Garamond" pitchFamily="18" charset="0"/>
                      </a:endParaRPr>
                    </a:p>
                    <a:p>
                      <a:pPr marL="0" marR="0" algn="l">
                        <a:lnSpc>
                          <a:spcPct val="200000"/>
                        </a:lnSpc>
                        <a:spcBef>
                          <a:spcPts val="0"/>
                        </a:spcBef>
                        <a:spcAft>
                          <a:spcPts val="1000"/>
                        </a:spcAft>
                      </a:pPr>
                      <a:r>
                        <a:rPr lang="en-US" sz="900" dirty="0">
                          <a:effectLst/>
                          <a:latin typeface="Garamond" pitchFamily="18" charset="0"/>
                        </a:rPr>
                        <a:t> </a:t>
                      </a:r>
                    </a:p>
                    <a:p>
                      <a:pPr marL="0" marR="0" algn="l">
                        <a:lnSpc>
                          <a:spcPct val="200000"/>
                        </a:lnSpc>
                        <a:spcBef>
                          <a:spcPts val="0"/>
                        </a:spcBef>
                        <a:spcAft>
                          <a:spcPts val="1000"/>
                        </a:spcAft>
                      </a:pPr>
                      <a:r>
                        <a:rPr lang="en-US" sz="900" dirty="0">
                          <a:effectLst/>
                          <a:latin typeface="Garamond" pitchFamily="18" charset="0"/>
                        </a:rPr>
                        <a:t> </a:t>
                      </a:r>
                    </a:p>
                    <a:p>
                      <a:pPr marL="0" marR="0" algn="l">
                        <a:lnSpc>
                          <a:spcPct val="200000"/>
                        </a:lnSpc>
                        <a:spcBef>
                          <a:spcPts val="0"/>
                        </a:spcBef>
                        <a:spcAft>
                          <a:spcPts val="1000"/>
                        </a:spcAft>
                      </a:pPr>
                      <a:r>
                        <a:rPr lang="en-US" sz="900" dirty="0">
                          <a:effectLst/>
                          <a:latin typeface="Garamond" pitchFamily="18" charset="0"/>
                        </a:rPr>
                        <a:t> </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Settlement</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6.681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6.3  </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9.188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8.7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13.036</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+3.6</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32.776</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0.000</a:t>
                      </a:r>
                      <a:endParaRPr lang="en-US" sz="900">
                        <a:effectLst/>
                        <a:latin typeface="Garamond" pitchFamily="18" charset="0"/>
                        <a:ea typeface="Calibri"/>
                        <a:cs typeface="Arial"/>
                      </a:endParaRPr>
                    </a:p>
                  </a:txBody>
                  <a:tcPr marL="49037" marR="49037" marT="0" marB="0"/>
                </a:tc>
              </a:tr>
              <a:tr h="342491">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Farmland</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9.853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9.3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12.486</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11.8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18.288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17.3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+2.5</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+5.5</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12.614</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0.004</a:t>
                      </a:r>
                      <a:endParaRPr lang="en-US" sz="900">
                        <a:effectLst/>
                        <a:latin typeface="Garamond" pitchFamily="18" charset="0"/>
                        <a:ea typeface="Calibri"/>
                        <a:cs typeface="Arial"/>
                      </a:endParaRPr>
                    </a:p>
                  </a:txBody>
                  <a:tcPr marL="49037" marR="49037" marT="0" marB="0"/>
                </a:tc>
              </a:tr>
              <a:tr h="244622">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Water bodies</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1.279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1.2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1.279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1.279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76.409</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0.335</a:t>
                      </a:r>
                      <a:endParaRPr lang="en-US" sz="900">
                        <a:effectLst/>
                        <a:latin typeface="Garamond" pitchFamily="18" charset="0"/>
                        <a:ea typeface="Calibri"/>
                        <a:cs typeface="Arial"/>
                      </a:endParaRPr>
                    </a:p>
                  </a:txBody>
                  <a:tcPr marL="49037" marR="49037" marT="0" marB="0"/>
                </a:tc>
              </a:tr>
              <a:tr h="612183">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 Grassland</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87.988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83.2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82.846</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78.3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73.198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69.2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-4.9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-9.1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24.732</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0.000</a:t>
                      </a:r>
                      <a:endParaRPr lang="en-US" sz="900">
                        <a:effectLst/>
                        <a:latin typeface="Garamond" pitchFamily="18" charset="0"/>
                        <a:ea typeface="Calibri"/>
                        <a:cs typeface="Arial"/>
                      </a:endParaRPr>
                    </a:p>
                  </a:txBody>
                  <a:tcPr marL="49037" marR="49037" marT="0" marB="0"/>
                </a:tc>
              </a:tr>
              <a:tr h="244622">
                <a:tc rowSpan="4">
                  <a:txBody>
                    <a:bodyPr/>
                    <a:lstStyle/>
                    <a:p>
                      <a:pPr marL="0" marR="0" algn="l">
                        <a:lnSpc>
                          <a:spcPct val="200000"/>
                        </a:lnSpc>
                        <a:spcBef>
                          <a:spcPts val="0"/>
                        </a:spcBef>
                        <a:spcAft>
                          <a:spcPts val="1000"/>
                        </a:spcAft>
                      </a:pPr>
                      <a:r>
                        <a:rPr lang="en-US" sz="900">
                          <a:effectLst/>
                          <a:latin typeface="Garamond" pitchFamily="18" charset="0"/>
                        </a:rPr>
                        <a:t>Nkoroi</a:t>
                      </a:r>
                    </a:p>
                    <a:p>
                      <a:pPr marL="0" marR="0" algn="l">
                        <a:lnSpc>
                          <a:spcPct val="200000"/>
                        </a:lnSpc>
                        <a:spcBef>
                          <a:spcPts val="0"/>
                        </a:spcBef>
                        <a:spcAft>
                          <a:spcPts val="1000"/>
                        </a:spcAft>
                      </a:pPr>
                      <a:r>
                        <a:rPr lang="en-US" sz="900">
                          <a:effectLst/>
                          <a:latin typeface="Garamond" pitchFamily="18" charset="0"/>
                        </a:rPr>
                        <a:t> </a:t>
                      </a:r>
                    </a:p>
                    <a:p>
                      <a:pPr marL="0" marR="0" algn="l">
                        <a:lnSpc>
                          <a:spcPct val="20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Settlement</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1.650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17.2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2.193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22.9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3.112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32.4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+5.7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+9.5</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12.665</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0.000</a:t>
                      </a:r>
                      <a:endParaRPr lang="en-US" sz="900">
                        <a:effectLst/>
                        <a:latin typeface="Garamond" pitchFamily="18" charset="0"/>
                        <a:ea typeface="Calibri"/>
                        <a:cs typeface="Arial"/>
                      </a:endParaRPr>
                    </a:p>
                  </a:txBody>
                  <a:tcPr marL="49037" marR="49037" marT="0" marB="0"/>
                </a:tc>
              </a:tr>
              <a:tr h="244622">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Farmland</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1.939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20.2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2.577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26.9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3.539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36.9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+6.7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34.910</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0.006</a:t>
                      </a:r>
                      <a:endParaRPr lang="en-US" sz="900">
                        <a:effectLst/>
                        <a:latin typeface="Garamond" pitchFamily="18" charset="0"/>
                        <a:ea typeface="Calibri"/>
                        <a:cs typeface="Arial"/>
                      </a:endParaRPr>
                    </a:p>
                  </a:txBody>
                  <a:tcPr marL="49037" marR="49037" marT="0" marB="0"/>
                </a:tc>
              </a:tr>
              <a:tr h="244622">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Water bodies</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0.119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0.119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0.119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65.713</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0.465</a:t>
                      </a:r>
                      <a:endParaRPr lang="en-US" sz="900">
                        <a:effectLst/>
                        <a:latin typeface="Garamond" pitchFamily="18" charset="0"/>
                        <a:ea typeface="Calibri"/>
                        <a:cs typeface="Arial"/>
                      </a:endParaRPr>
                    </a:p>
                  </a:txBody>
                  <a:tcPr marL="49037" marR="49037" marT="0" marB="0"/>
                </a:tc>
              </a:tr>
              <a:tr h="310288">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 Grassland</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6.005</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62.6</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4.824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50.3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2.942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30.7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-12.3</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-19.6</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21.714</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0.000</a:t>
                      </a:r>
                      <a:endParaRPr lang="en-US" sz="900">
                        <a:effectLst/>
                        <a:latin typeface="Garamond" pitchFamily="18" charset="0"/>
                        <a:ea typeface="Calibri"/>
                        <a:cs typeface="Arial"/>
                      </a:endParaRPr>
                    </a:p>
                  </a:txBody>
                  <a:tcPr marL="49037" marR="49037" marT="0" marB="0"/>
                </a:tc>
              </a:tr>
              <a:tr h="244622">
                <a:tc rowSpan="4">
                  <a:txBody>
                    <a:bodyPr/>
                    <a:lstStyle/>
                    <a:p>
                      <a:pPr marL="0" marR="0" algn="l">
                        <a:lnSpc>
                          <a:spcPct val="200000"/>
                        </a:lnSpc>
                        <a:spcBef>
                          <a:spcPts val="0"/>
                        </a:spcBef>
                        <a:spcAft>
                          <a:spcPts val="1000"/>
                        </a:spcAft>
                      </a:pPr>
                      <a:r>
                        <a:rPr lang="en-US" sz="900">
                          <a:effectLst/>
                          <a:latin typeface="Garamond" pitchFamily="18" charset="0"/>
                        </a:rPr>
                        <a:t>Oloosidan</a:t>
                      </a:r>
                    </a:p>
                    <a:p>
                      <a:pPr marL="0" marR="0" algn="l">
                        <a:lnSpc>
                          <a:spcPct val="200000"/>
                        </a:lnSpc>
                        <a:spcBef>
                          <a:spcPts val="0"/>
                        </a:spcBef>
                        <a:spcAft>
                          <a:spcPts val="1000"/>
                        </a:spcAft>
                      </a:pPr>
                      <a:r>
                        <a:rPr lang="en-US" sz="900">
                          <a:effectLst/>
                          <a:latin typeface="Garamond" pitchFamily="18" charset="0"/>
                        </a:rPr>
                        <a:t> </a:t>
                      </a:r>
                    </a:p>
                    <a:p>
                      <a:pPr marL="0" marR="0" algn="l">
                        <a:lnSpc>
                          <a:spcPct val="200000"/>
                        </a:lnSpc>
                        <a:spcBef>
                          <a:spcPts val="0"/>
                        </a:spcBef>
                        <a:spcAft>
                          <a:spcPts val="1000"/>
                        </a:spcAft>
                      </a:pPr>
                      <a:r>
                        <a:rPr lang="en-US" sz="900">
                          <a:effectLst/>
                          <a:latin typeface="Garamond" pitchFamily="18" charset="0"/>
                        </a:rPr>
                        <a:t> </a:t>
                      </a:r>
                    </a:p>
                    <a:p>
                      <a:pPr marL="0" marR="0" algn="l">
                        <a:lnSpc>
                          <a:spcPct val="200000"/>
                        </a:lnSpc>
                        <a:spcBef>
                          <a:spcPts val="0"/>
                        </a:spcBef>
                        <a:spcAft>
                          <a:spcPts val="1000"/>
                        </a:spcAft>
                      </a:pPr>
                      <a:r>
                        <a:rPr lang="en-US" sz="900">
                          <a:effectLst/>
                          <a:latin typeface="Garamond" pitchFamily="18" charset="0"/>
                        </a:rPr>
                        <a:t> </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Settlement</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4.082</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7.7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5.176</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9.8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7.364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13.9</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+4.1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51.954</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0.000</a:t>
                      </a:r>
                      <a:endParaRPr lang="en-US" sz="900">
                        <a:effectLst/>
                        <a:latin typeface="Garamond" pitchFamily="18" charset="0"/>
                        <a:ea typeface="Calibri"/>
                        <a:cs typeface="Arial"/>
                      </a:endParaRPr>
                    </a:p>
                  </a:txBody>
                  <a:tcPr marL="49037" marR="49037" marT="0" marB="0"/>
                </a:tc>
              </a:tr>
              <a:tr h="244622">
                <a:tc vMerge="1">
                  <a:txBody>
                    <a:bodyPr/>
                    <a:lstStyle/>
                    <a:p>
                      <a:endParaRPr lang="en-US"/>
                    </a:p>
                  </a:txBody>
                  <a:tcPr/>
                </a:tc>
                <a:tc>
                  <a:txBody>
                    <a:bodyPr/>
                    <a:lstStyle/>
                    <a:p>
                      <a:pPr marL="0" marR="0" algn="l">
                        <a:lnSpc>
                          <a:spcPct val="200000"/>
                        </a:lnSpc>
                        <a:spcBef>
                          <a:spcPts val="0"/>
                        </a:spcBef>
                        <a:spcAft>
                          <a:spcPts val="1000"/>
                        </a:spcAft>
                      </a:pPr>
                      <a:r>
                        <a:rPr lang="en-US" sz="900">
                          <a:effectLst/>
                          <a:latin typeface="Garamond" pitchFamily="18" charset="0"/>
                        </a:rPr>
                        <a:t>Farmland</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13.528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25.6</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17.238</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32.6</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24.67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46.7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+7</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+14.1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34.265</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0.000</a:t>
                      </a:r>
                      <a:endParaRPr lang="en-US" sz="900">
                        <a:effectLst/>
                        <a:latin typeface="Garamond" pitchFamily="18" charset="0"/>
                        <a:ea typeface="Calibri"/>
                        <a:cs typeface="Arial"/>
                      </a:endParaRPr>
                    </a:p>
                  </a:txBody>
                  <a:tcPr marL="49037" marR="49037" marT="0" marB="0"/>
                </a:tc>
              </a:tr>
              <a:tr h="244622">
                <a:tc vMerge="1">
                  <a:txBody>
                    <a:bodyPr/>
                    <a:lstStyle/>
                    <a:p>
                      <a:endParaRPr lang="en-US"/>
                    </a:p>
                  </a:txBody>
                  <a:tcPr/>
                </a:tc>
                <a:tc>
                  <a:txBody>
                    <a:bodyPr/>
                    <a:lstStyle/>
                    <a:p>
                      <a:pPr marL="0" marR="0" algn="l">
                        <a:lnSpc>
                          <a:spcPct val="200000"/>
                        </a:lnSpc>
                        <a:spcBef>
                          <a:spcPts val="0"/>
                        </a:spcBef>
                        <a:spcAft>
                          <a:spcPts val="1000"/>
                        </a:spcAft>
                      </a:pPr>
                      <a:r>
                        <a:rPr lang="en-US" sz="900" dirty="0">
                          <a:effectLst/>
                          <a:latin typeface="Garamond" pitchFamily="18" charset="0"/>
                        </a:rPr>
                        <a:t>Water bodies</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0.044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0.044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0.044</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0.1</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 0</a:t>
                      </a:r>
                      <a:endParaRPr lang="en-US" sz="90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a:effectLst/>
                          <a:latin typeface="Garamond" pitchFamily="18" charset="0"/>
                        </a:rPr>
                        <a:t>0 </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a:effectLst/>
                          <a:latin typeface="Garamond" pitchFamily="18" charset="0"/>
                        </a:rPr>
                        <a:t>47.232</a:t>
                      </a:r>
                      <a:endParaRPr lang="en-US" sz="90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a:effectLst/>
                          <a:latin typeface="Garamond" pitchFamily="18" charset="0"/>
                        </a:rPr>
                        <a:t>0.654</a:t>
                      </a:r>
                      <a:endParaRPr lang="en-US" sz="900">
                        <a:effectLst/>
                        <a:latin typeface="Garamond" pitchFamily="18" charset="0"/>
                        <a:ea typeface="Calibri"/>
                        <a:cs typeface="Arial"/>
                      </a:endParaRPr>
                    </a:p>
                  </a:txBody>
                  <a:tcPr marL="49037" marR="49037" marT="0" marB="0"/>
                </a:tc>
              </a:tr>
              <a:tr h="710053">
                <a:tc vMerge="1">
                  <a:txBody>
                    <a:bodyPr/>
                    <a:lstStyle/>
                    <a:p>
                      <a:endParaRPr lang="en-US"/>
                    </a:p>
                  </a:txBody>
                  <a:tcPr/>
                </a:tc>
                <a:tc>
                  <a:txBody>
                    <a:bodyPr/>
                    <a:lstStyle/>
                    <a:p>
                      <a:pPr marL="0" marR="0" algn="l">
                        <a:lnSpc>
                          <a:spcPct val="200000"/>
                        </a:lnSpc>
                        <a:spcBef>
                          <a:spcPts val="0"/>
                        </a:spcBef>
                        <a:spcAft>
                          <a:spcPts val="1000"/>
                        </a:spcAft>
                      </a:pPr>
                      <a:r>
                        <a:rPr lang="en-US" sz="900" dirty="0">
                          <a:effectLst/>
                          <a:latin typeface="Garamond" pitchFamily="18" charset="0"/>
                        </a:rPr>
                        <a:t>Grassland</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a:effectLst/>
                          <a:latin typeface="Garamond" pitchFamily="18" charset="0"/>
                        </a:rPr>
                        <a:t>35.240</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a:effectLst/>
                          <a:latin typeface="Garamond" pitchFamily="18" charset="0"/>
                        </a:rPr>
                        <a:t>66.7</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a:effectLst/>
                          <a:latin typeface="Garamond" pitchFamily="18" charset="0"/>
                        </a:rPr>
                        <a:t>30.436</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a:effectLst/>
                          <a:latin typeface="Garamond" pitchFamily="18" charset="0"/>
                        </a:rPr>
                        <a:t>57.6</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a:effectLst/>
                          <a:latin typeface="Garamond" pitchFamily="18" charset="0"/>
                        </a:rPr>
                        <a:t>20.81</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a:effectLst/>
                          <a:latin typeface="Garamond" pitchFamily="18" charset="0"/>
                        </a:rPr>
                        <a:t>39.4</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smtClean="0">
                          <a:effectLst/>
                          <a:latin typeface="Garamond" pitchFamily="18" charset="0"/>
                        </a:rPr>
                        <a:t>-</a:t>
                      </a:r>
                      <a:r>
                        <a:rPr lang="en-US" sz="900" dirty="0">
                          <a:effectLst/>
                          <a:latin typeface="Garamond" pitchFamily="18" charset="0"/>
                        </a:rPr>
                        <a:t>9.1</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smtClean="0">
                          <a:effectLst/>
                          <a:latin typeface="Garamond" pitchFamily="18" charset="0"/>
                        </a:rPr>
                        <a:t>-</a:t>
                      </a:r>
                      <a:r>
                        <a:rPr lang="en-US" sz="900" dirty="0">
                          <a:effectLst/>
                          <a:latin typeface="Garamond" pitchFamily="18" charset="0"/>
                        </a:rPr>
                        <a:t>18.2</a:t>
                      </a:r>
                      <a:endParaRPr lang="en-US" sz="900" dirty="0">
                        <a:effectLst/>
                        <a:latin typeface="Garamond" pitchFamily="18" charset="0"/>
                        <a:ea typeface="Calibri"/>
                        <a:cs typeface="Arial"/>
                      </a:endParaRPr>
                    </a:p>
                  </a:txBody>
                  <a:tcPr marL="49037" marR="49037" marT="0" marB="0" anchor="b"/>
                </a:tc>
                <a:tc>
                  <a:txBody>
                    <a:bodyPr/>
                    <a:lstStyle/>
                    <a:p>
                      <a:pPr marL="0" marR="0" algn="l">
                        <a:lnSpc>
                          <a:spcPct val="200000"/>
                        </a:lnSpc>
                        <a:spcBef>
                          <a:spcPts val="0"/>
                        </a:spcBef>
                        <a:spcAft>
                          <a:spcPts val="1000"/>
                        </a:spcAft>
                      </a:pPr>
                      <a:r>
                        <a:rPr lang="en-US" sz="900" dirty="0">
                          <a:effectLst/>
                          <a:latin typeface="Garamond" pitchFamily="18" charset="0"/>
                        </a:rPr>
                        <a:t>38.321</a:t>
                      </a:r>
                      <a:endParaRPr lang="en-US" sz="900" dirty="0">
                        <a:effectLst/>
                        <a:latin typeface="Garamond" pitchFamily="18" charset="0"/>
                        <a:ea typeface="Calibri"/>
                        <a:cs typeface="Arial"/>
                      </a:endParaRPr>
                    </a:p>
                  </a:txBody>
                  <a:tcPr marL="49037" marR="49037" marT="0" marB="0"/>
                </a:tc>
                <a:tc>
                  <a:txBody>
                    <a:bodyPr/>
                    <a:lstStyle/>
                    <a:p>
                      <a:pPr marL="0" marR="0" algn="l">
                        <a:lnSpc>
                          <a:spcPct val="200000"/>
                        </a:lnSpc>
                        <a:spcBef>
                          <a:spcPts val="0"/>
                        </a:spcBef>
                        <a:spcAft>
                          <a:spcPts val="1000"/>
                        </a:spcAft>
                      </a:pPr>
                      <a:r>
                        <a:rPr lang="en-US" sz="900" dirty="0">
                          <a:effectLst/>
                          <a:latin typeface="Garamond" pitchFamily="18" charset="0"/>
                        </a:rPr>
                        <a:t>0.000</a:t>
                      </a:r>
                      <a:endParaRPr lang="en-US" sz="900" dirty="0">
                        <a:effectLst/>
                        <a:latin typeface="Garamond" pitchFamily="18" charset="0"/>
                        <a:ea typeface="Calibri"/>
                        <a:cs typeface="Arial"/>
                      </a:endParaRPr>
                    </a:p>
                  </a:txBody>
                  <a:tcPr marL="49037" marR="49037" marT="0" marB="0"/>
                </a:tc>
              </a:tr>
            </a:tbl>
          </a:graphicData>
        </a:graphic>
      </p:graphicFrame>
    </p:spTree>
    <p:extLst>
      <p:ext uri="{BB962C8B-B14F-4D97-AF65-F5344CB8AC3E}">
        <p14:creationId xmlns:p14="http://schemas.microsoft.com/office/powerpoint/2010/main" val="1838767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997</Words>
  <Application>Microsoft Office PowerPoint</Application>
  <PresentationFormat>On-screen Show (4:3)</PresentationFormat>
  <Paragraphs>293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LAND USE CHANGE, WATER AVAILABILITY AND ADAPTATION STRATEGIES IN CHANGING AND VARIABILE CLIMATE IN KAJIADO NORTH, KENYA</vt:lpstr>
      <vt:lpstr>BACKGROUND</vt:lpstr>
      <vt:lpstr>Background cont..</vt:lpstr>
      <vt:lpstr>JUSTIFICATION</vt:lpstr>
      <vt:lpstr>OBJECTIVES</vt:lpstr>
      <vt:lpstr>METHODOLOGY</vt:lpstr>
      <vt:lpstr>RESULTS AND DISCUSSION</vt:lpstr>
      <vt:lpstr>PowerPoint Presentation</vt:lpstr>
      <vt:lpstr>Percentage land use change in the 4 sub-locations</vt:lpstr>
      <vt:lpstr> Effect of climate change and variability on water resources </vt:lpstr>
      <vt:lpstr>Adaptation strategies</vt:lpstr>
      <vt:lpstr>Available water sources</vt:lpstr>
      <vt:lpstr>Awareness on water harvesting and water harvesting</vt:lpstr>
      <vt:lpstr>Rainwater harvesting technologies used</vt:lpstr>
      <vt:lpstr>Uses of the harvested water</vt:lpstr>
      <vt:lpstr>Reasons for not harvesting water</vt:lpstr>
      <vt:lpstr>CONCLUSION</vt:lpstr>
      <vt:lpstr>RECOMMENDATION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Rainwater harvesting as a strategy for climate change adaptation in Kajiado North</dc:title>
  <dc:creator>Mtisu</dc:creator>
  <cp:lastModifiedBy>Mtisu</cp:lastModifiedBy>
  <cp:revision>11</cp:revision>
  <dcterms:created xsi:type="dcterms:W3CDTF">2014-10-29T21:02:14Z</dcterms:created>
  <dcterms:modified xsi:type="dcterms:W3CDTF">2014-12-12T05:46:21Z</dcterms:modified>
</cp:coreProperties>
</file>